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6" r:id="rId2"/>
    <p:sldId id="261" r:id="rId3"/>
    <p:sldId id="256" r:id="rId4"/>
    <p:sldId id="260" r:id="rId5"/>
    <p:sldId id="295" r:id="rId6"/>
    <p:sldId id="288" r:id="rId7"/>
    <p:sldId id="293" r:id="rId8"/>
    <p:sldId id="290" r:id="rId9"/>
    <p:sldId id="307" r:id="rId10"/>
    <p:sldId id="317" r:id="rId11"/>
    <p:sldId id="308" r:id="rId12"/>
    <p:sldId id="319" r:id="rId13"/>
    <p:sldId id="258" r:id="rId14"/>
    <p:sldId id="259" r:id="rId15"/>
    <p:sldId id="287" r:id="rId16"/>
    <p:sldId id="280" r:id="rId17"/>
    <p:sldId id="300" r:id="rId18"/>
    <p:sldId id="301" r:id="rId19"/>
    <p:sldId id="291" r:id="rId20"/>
    <p:sldId id="274" r:id="rId21"/>
    <p:sldId id="310" r:id="rId22"/>
    <p:sldId id="267" r:id="rId23"/>
    <p:sldId id="320" r:id="rId24"/>
    <p:sldId id="283" r:id="rId25"/>
    <p:sldId id="302" r:id="rId26"/>
    <p:sldId id="306" r:id="rId27"/>
    <p:sldId id="309" r:id="rId28"/>
    <p:sldId id="303" r:id="rId29"/>
    <p:sldId id="311" r:id="rId30"/>
    <p:sldId id="312" r:id="rId31"/>
    <p:sldId id="304" r:id="rId32"/>
    <p:sldId id="305" r:id="rId33"/>
    <p:sldId id="318" r:id="rId34"/>
    <p:sldId id="313" r:id="rId35"/>
    <p:sldId id="314" r:id="rId36"/>
    <p:sldId id="315" r:id="rId37"/>
    <p:sldId id="294" r:id="rId38"/>
    <p:sldId id="275" r:id="rId39"/>
    <p:sldId id="297" r:id="rId40"/>
    <p:sldId id="279" r:id="rId41"/>
    <p:sldId id="298" r:id="rId42"/>
    <p:sldId id="299" r:id="rId43"/>
    <p:sldId id="316" r:id="rId44"/>
    <p:sldId id="276" r:id="rId45"/>
    <p:sldId id="28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  <a:srgbClr val="D60C0C"/>
    <a:srgbClr val="E5EBF7"/>
    <a:srgbClr val="CBE7F5"/>
    <a:srgbClr val="E1D9CC"/>
    <a:srgbClr val="F6E9DA"/>
    <a:srgbClr val="E2CBB7"/>
    <a:srgbClr val="FCF7F2"/>
    <a:srgbClr val="554F4D"/>
    <a:srgbClr val="655D5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254" autoAdjust="0"/>
  </p:normalViewPr>
  <p:slideViewPr>
    <p:cSldViewPr snapToGrid="0" showGuides="1">
      <p:cViewPr>
        <p:scale>
          <a:sx n="66" d="100"/>
          <a:sy n="66" d="100"/>
        </p:scale>
        <p:origin x="-186" y="-1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E0E45-FA6E-405D-A10C-B1CC54CC185A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6AC2-38FA-46ED-A105-993BD0042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7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6AC2-38FA-46ED-A105-993BD0042E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46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JSP</a:t>
            </a:r>
            <a:r>
              <a:rPr lang="ko-KR" altLang="en-US" smtClean="0"/>
              <a:t>페이지에서 </a:t>
            </a:r>
            <a:r>
              <a:rPr lang="en-US" altLang="ko-KR" smtClean="0"/>
              <a:t>DAO,</a:t>
            </a:r>
            <a:r>
              <a:rPr lang="en-US" altLang="ko-KR" baseline="0" smtClean="0"/>
              <a:t> VO</a:t>
            </a:r>
            <a:r>
              <a:rPr lang="ko-KR" altLang="en-US" baseline="0" smtClean="0"/>
              <a:t>를 유즈빈 해서 사용하고</a:t>
            </a:r>
            <a:r>
              <a:rPr lang="en-US" altLang="ko-KR" baseline="0" smtClean="0"/>
              <a:t>, </a:t>
            </a:r>
          </a:p>
          <a:p>
            <a:r>
              <a:rPr lang="ko-KR" altLang="en-US" baseline="0" smtClean="0"/>
              <a:t>거래완료를 클릭하면</a:t>
            </a:r>
            <a:r>
              <a:rPr lang="en-US" altLang="ko-KR" baseline="0" smtClean="0"/>
              <a:t>, ok</a:t>
            </a:r>
            <a:r>
              <a:rPr lang="ko-KR" altLang="en-US" baseline="0" smtClean="0"/>
              <a:t>페이지에서 </a:t>
            </a:r>
            <a:r>
              <a:rPr lang="en-US" altLang="ko-KR" baseline="0" smtClean="0"/>
              <a:t>DAO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upStatusDone</a:t>
            </a:r>
            <a:r>
              <a:rPr lang="ko-KR" altLang="en-US" baseline="0" smtClean="0"/>
              <a:t>메소드를 실행하여 </a:t>
            </a:r>
            <a:r>
              <a:rPr lang="en-US" altLang="ko-KR" baseline="0" smtClean="0"/>
              <a:t>DB</a:t>
            </a:r>
            <a:r>
              <a:rPr lang="ko-KR" altLang="en-US" baseline="0" smtClean="0"/>
              <a:t>를 변경해주는 작업을 합니다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회원가입 페이지에서 회원가입 완료를 클릭하면</a:t>
            </a:r>
            <a:r>
              <a:rPr lang="en-US" altLang="ko-KR" baseline="0" smtClean="0"/>
              <a:t>, login</a:t>
            </a:r>
            <a:r>
              <a:rPr lang="ko-KR" altLang="en-US" baseline="0" smtClean="0"/>
              <a:t>서블릿에서 </a:t>
            </a:r>
            <a:r>
              <a:rPr lang="en-US" altLang="ko-KR" baseline="0" smtClean="0"/>
              <a:t>id, mail </a:t>
            </a:r>
            <a:r>
              <a:rPr lang="ko-KR" altLang="en-US" baseline="0" smtClean="0"/>
              <a:t>주소 등을 받아 </a:t>
            </a:r>
            <a:r>
              <a:rPr lang="en-US" altLang="ko-KR" baseline="0" smtClean="0"/>
              <a:t>DB</a:t>
            </a:r>
            <a:r>
              <a:rPr lang="ko-KR" altLang="en-US" baseline="0" smtClean="0"/>
              <a:t>에 저장을 하고</a:t>
            </a:r>
            <a:r>
              <a:rPr lang="en-US" altLang="ko-KR" baseline="0" smtClean="0"/>
              <a:t>, </a:t>
            </a:r>
          </a:p>
          <a:p>
            <a:r>
              <a:rPr lang="en-US" altLang="ko-KR" baseline="0" smtClean="0"/>
              <a:t>API </a:t>
            </a:r>
            <a:r>
              <a:rPr lang="ko-KR" altLang="en-US" baseline="0" smtClean="0"/>
              <a:t>패키지의 </a:t>
            </a:r>
            <a:r>
              <a:rPr lang="en-US" altLang="ko-KR" baseline="0" smtClean="0"/>
              <a:t>JAVAmail</a:t>
            </a:r>
            <a:r>
              <a:rPr lang="ko-KR" altLang="en-US" baseline="0" smtClean="0"/>
              <a:t>의 메소드를 실행해서 메일을 발송시킵니다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6AC2-38FA-46ED-A105-993BD0042E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2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한 클래스에서 위에는 변수</a:t>
            </a:r>
            <a:r>
              <a:rPr lang="en-US" altLang="ko-KR" smtClean="0"/>
              <a:t>, </a:t>
            </a:r>
            <a:r>
              <a:rPr lang="ko-KR" altLang="en-US" smtClean="0"/>
              <a:t>아래는 메소드</a:t>
            </a:r>
            <a:endParaRPr lang="en-US" altLang="ko-KR" smtClean="0"/>
          </a:p>
          <a:p>
            <a:r>
              <a:rPr lang="ko-KR" altLang="en-US" smtClean="0"/>
              <a:t>프론트 컨트롤러에서 </a:t>
            </a:r>
            <a:r>
              <a:rPr lang="en-US" altLang="ko-KR" smtClean="0"/>
              <a:t>URL </a:t>
            </a:r>
            <a:r>
              <a:rPr lang="ko-KR" altLang="en-US" smtClean="0"/>
              <a:t>주소를 받아서</a:t>
            </a:r>
            <a:r>
              <a:rPr lang="en-US" altLang="ko-KR" baseline="0" smtClean="0"/>
              <a:t> </a:t>
            </a:r>
            <a:r>
              <a:rPr lang="en-US" altLang="ko-KR" baseline="0" smtClean="0">
                <a:latin typeface="+mn-lt"/>
                <a:ea typeface="+mn-ea"/>
              </a:rPr>
              <a:t>→</a:t>
            </a:r>
            <a:r>
              <a:rPr lang="en-US" altLang="ko-KR" baseline="0" smtClean="0"/>
              <a:t> URL</a:t>
            </a:r>
            <a:r>
              <a:rPr lang="ko-KR" altLang="en-US" baseline="0" smtClean="0"/>
              <a:t>이 </a:t>
            </a:r>
            <a:r>
              <a:rPr lang="en-US" altLang="ko-KR" baseline="0" smtClean="0"/>
              <a:t>write.do</a:t>
            </a:r>
            <a:r>
              <a:rPr lang="ko-KR" altLang="en-US" baseline="0" smtClean="0"/>
              <a:t>이면 </a:t>
            </a:r>
            <a:r>
              <a:rPr lang="en-US" altLang="ko-KR" baseline="0" smtClean="0">
                <a:latin typeface="+mn-lt"/>
                <a:ea typeface="+mn-ea"/>
              </a:rPr>
              <a:t>→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write.jsp</a:t>
            </a:r>
            <a:r>
              <a:rPr lang="ko-KR" altLang="en-US" baseline="0" smtClean="0"/>
              <a:t>로 디스패치</a:t>
            </a:r>
            <a:r>
              <a:rPr lang="en-US" altLang="ko-KR" baseline="0" smtClean="0"/>
              <a:t>(</a:t>
            </a:r>
            <a:r>
              <a:rPr lang="ko-KR" altLang="en-US" baseline="0" smtClean="0"/>
              <a:t>전달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해주고</a:t>
            </a:r>
            <a:r>
              <a:rPr lang="en-US" altLang="ko-KR" baseline="0" smtClean="0"/>
              <a:t>,</a:t>
            </a:r>
          </a:p>
          <a:p>
            <a:r>
              <a:rPr lang="ko-KR" altLang="en-US" baseline="0" smtClean="0"/>
              <a:t>글쓰고 나서 주소가</a:t>
            </a:r>
            <a:r>
              <a:rPr lang="en-US" altLang="ko-KR" baseline="0" smtClean="0"/>
              <a:t> writeOk.do</a:t>
            </a:r>
            <a:r>
              <a:rPr lang="ko-KR" altLang="en-US" baseline="0" smtClean="0"/>
              <a:t>가 되면</a:t>
            </a:r>
            <a:r>
              <a:rPr lang="en-US" altLang="ko-KR" baseline="0" smtClean="0"/>
              <a:t> </a:t>
            </a:r>
            <a:r>
              <a:rPr lang="en-US" altLang="ko-KR" baseline="0" smtClean="0">
                <a:latin typeface="+mn-lt"/>
                <a:ea typeface="+mn-ea"/>
              </a:rPr>
              <a:t>→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writeOkAction</a:t>
            </a:r>
            <a:r>
              <a:rPr lang="ko-KR" altLang="en-US" baseline="0" smtClean="0"/>
              <a:t>클래스를 호출하고</a:t>
            </a:r>
            <a:endParaRPr lang="en-US" altLang="ko-KR" baseline="0" smtClean="0"/>
          </a:p>
          <a:p>
            <a:r>
              <a:rPr lang="en-US" altLang="ko-KR" baseline="0" smtClean="0"/>
              <a:t>writeOkAction</a:t>
            </a:r>
            <a:r>
              <a:rPr lang="ko-KR" altLang="en-US" baseline="0" smtClean="0"/>
              <a:t>클래스에서는 파라미터로 넘어온 </a:t>
            </a:r>
            <a:r>
              <a:rPr lang="en-US" altLang="ko-KR" baseline="0" smtClean="0"/>
              <a:t>Form </a:t>
            </a:r>
            <a:r>
              <a:rPr lang="ko-KR" altLang="en-US" baseline="0" smtClean="0"/>
              <a:t>데이터를 </a:t>
            </a:r>
            <a:r>
              <a:rPr lang="en-US" altLang="ko-KR" baseline="0" smtClean="0"/>
              <a:t>VO</a:t>
            </a:r>
            <a:r>
              <a:rPr lang="ko-KR" altLang="en-US" baseline="0" smtClean="0"/>
              <a:t>에 저장하고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그 안에 </a:t>
            </a:r>
            <a:r>
              <a:rPr lang="en-US" altLang="ko-KR" baseline="0" smtClean="0"/>
              <a:t>execute </a:t>
            </a:r>
            <a:r>
              <a:rPr lang="ko-KR" altLang="en-US" baseline="0" smtClean="0"/>
              <a:t>메소드를 실행합니다</a:t>
            </a:r>
            <a:r>
              <a:rPr lang="en-US" altLang="ko-KR" baseline="0" smtClean="0"/>
              <a:t>. </a:t>
            </a:r>
          </a:p>
          <a:p>
            <a:r>
              <a:rPr lang="ko-KR" altLang="en-US" baseline="0" smtClean="0"/>
              <a:t>각 </a:t>
            </a:r>
            <a:r>
              <a:rPr lang="en-US" altLang="ko-KR" baseline="0" smtClean="0"/>
              <a:t>Action</a:t>
            </a:r>
            <a:r>
              <a:rPr lang="ko-KR" altLang="en-US" baseline="0" smtClean="0"/>
              <a:t>클래스는 </a:t>
            </a:r>
            <a:r>
              <a:rPr lang="en-US" altLang="ko-KR" baseline="0" smtClean="0"/>
              <a:t>Service</a:t>
            </a:r>
            <a:r>
              <a:rPr lang="ko-KR" altLang="en-US" baseline="0" smtClean="0"/>
              <a:t>클래스와 그 안에있는 메소드를 호출하고</a:t>
            </a:r>
            <a:r>
              <a:rPr lang="en-US" altLang="ko-KR" baseline="0" smtClean="0"/>
              <a:t>, service</a:t>
            </a:r>
            <a:r>
              <a:rPr lang="ko-KR" altLang="en-US" baseline="0" smtClean="0"/>
              <a:t>클래스는 </a:t>
            </a:r>
            <a:r>
              <a:rPr lang="en-US" altLang="ko-KR" baseline="0" smtClean="0"/>
              <a:t>DBInfo </a:t>
            </a:r>
            <a:r>
              <a:rPr lang="ko-KR" altLang="en-US" baseline="0" smtClean="0"/>
              <a:t>클래스를 상속받습니다</a:t>
            </a:r>
            <a:r>
              <a:rPr lang="en-US" altLang="ko-KR" baseline="0" smtClean="0"/>
              <a:t>.</a:t>
            </a:r>
          </a:p>
          <a:p>
            <a:r>
              <a:rPr lang="en-US" altLang="ko-KR" smtClean="0"/>
              <a:t>Service</a:t>
            </a:r>
            <a:r>
              <a:rPr lang="ko-KR" altLang="en-US" smtClean="0"/>
              <a:t>의 메소드는 </a:t>
            </a:r>
            <a:r>
              <a:rPr lang="en-US" altLang="ko-KR" smtClean="0"/>
              <a:t>DAO</a:t>
            </a:r>
            <a:r>
              <a:rPr lang="ko-KR" altLang="en-US" smtClean="0"/>
              <a:t>안에 메소드를 실행하고</a:t>
            </a:r>
            <a:r>
              <a:rPr lang="en-US" altLang="ko-KR" smtClean="0"/>
              <a:t>, VO</a:t>
            </a:r>
            <a:r>
              <a:rPr lang="ko-KR" altLang="en-US" smtClean="0"/>
              <a:t>에서 값을 가져와서 </a:t>
            </a:r>
            <a:r>
              <a:rPr lang="en-US" altLang="ko-KR" smtClean="0"/>
              <a:t>DB</a:t>
            </a:r>
            <a:r>
              <a:rPr lang="ko-KR" altLang="en-US" smtClean="0"/>
              <a:t>에 저장</a:t>
            </a:r>
            <a:r>
              <a:rPr lang="en-US" altLang="ko-KR" smtClean="0"/>
              <a:t>/</a:t>
            </a:r>
            <a:r>
              <a:rPr lang="ko-KR" altLang="en-US" smtClean="0"/>
              <a:t>수정 쿼리를 처리합니다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6AC2-38FA-46ED-A105-993BD0042E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26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6AC2-38FA-46ED-A105-993BD0042E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83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6AC2-38FA-46ED-A105-993BD0042E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83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6AC2-38FA-46ED-A105-993BD0042E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92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6AC2-38FA-46ED-A105-993BD0042EF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656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폰 화면</a:t>
            </a:r>
            <a:r>
              <a:rPr lang="en-US" altLang="ko-KR"/>
              <a:t>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6AC2-38FA-46ED-A105-993BD0042EF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57975" y="0"/>
            <a:ext cx="55340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94594" y="3383744"/>
            <a:ext cx="2198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F4F4EC"/>
                </a:solidFill>
                <a:effectLst>
                  <a:outerShdw blurRad="12700" dist="50800" dir="3600000" algn="ctr" rotWithShape="0">
                    <a:schemeClr val="accent5">
                      <a:lumMod val="50000"/>
                    </a:schemeClr>
                  </a:outerShdw>
                </a:effectLst>
                <a:latin typeface="D2Coding ligature"/>
                <a:ea typeface="D2Coding ligature"/>
                <a:cs typeface="Pattaya"/>
              </a:rPr>
              <a:t>Te</a:t>
            </a:r>
            <a:r>
              <a:rPr lang="en-US" altLang="ko-KR" sz="4400" b="1" dirty="0">
                <a:solidFill>
                  <a:srgbClr val="F4F4EC"/>
                </a:solidFill>
                <a:effectLst>
                  <a:outerShdw blurRad="12700" dist="50800" dir="3600000" algn="ctr" rotWithShape="0">
                    <a:schemeClr val="accent5">
                      <a:lumMod val="50000"/>
                    </a:schemeClr>
                  </a:outerShdw>
                </a:effectLst>
                <a:latin typeface="D2Coding ligature"/>
                <a:ea typeface="D2Coding ligature"/>
                <a:cs typeface="Pattaya"/>
              </a:rPr>
              <a:t>am</a:t>
            </a:r>
            <a:r>
              <a:rPr lang="en-US" altLang="ko-KR" sz="4000" b="1" dirty="0">
                <a:solidFill>
                  <a:srgbClr val="F4F4EC"/>
                </a:solidFill>
                <a:effectLst>
                  <a:outerShdw blurRad="12700" dist="50800" dir="3600000" algn="ctr" rotWithShape="0">
                    <a:schemeClr val="accent5">
                      <a:lumMod val="50000"/>
                    </a:schemeClr>
                  </a:outerShdw>
                </a:effectLst>
                <a:latin typeface="D2Coding ligature"/>
                <a:ea typeface="D2Coding ligature"/>
                <a:cs typeface="Pattaya"/>
              </a:rPr>
              <a:t> C</a:t>
            </a:r>
            <a:endParaRPr lang="ko-KR" altLang="en-US" sz="4000" dirty="0">
              <a:effectLst>
                <a:outerShdw blurRad="12700" dist="50800" dir="3600000" algn="ctr" rotWithShape="0">
                  <a:schemeClr val="accent5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59563" y="4210335"/>
            <a:ext cx="2052451" cy="1733331"/>
            <a:chOff x="1359563" y="4210335"/>
            <a:chExt cx="2052451" cy="1733331"/>
          </a:xfrm>
        </p:grpSpPr>
        <p:sp>
          <p:nvSpPr>
            <p:cNvPr id="3" name="직사각형 2"/>
            <p:cNvSpPr/>
            <p:nvPr/>
          </p:nvSpPr>
          <p:spPr>
            <a:xfrm>
              <a:off x="1359563" y="4210335"/>
              <a:ext cx="2052451" cy="170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ko-KR" altLang="en-US" sz="2800" b="1" dirty="0">
                  <a:solidFill>
                    <a:srgbClr val="8D7D63"/>
                  </a:solidFill>
                  <a:latin typeface="맑은 고딕" pitchFamily="50" charset="-127"/>
                  <a:ea typeface="맑은 고딕" pitchFamily="50" charset="-127"/>
                  <a:cs typeface="Pattaya"/>
                </a:rPr>
                <a:t>주은아</a:t>
              </a:r>
            </a:p>
            <a:p>
              <a:pPr lvl="0">
                <a:lnSpc>
                  <a:spcPct val="130000"/>
                </a:lnSpc>
                <a:defRPr/>
              </a:pPr>
              <a:r>
                <a:rPr lang="ko-KR" altLang="en-US" sz="2800" b="1" dirty="0">
                  <a:solidFill>
                    <a:srgbClr val="8D7D63"/>
                  </a:solidFill>
                  <a:latin typeface="맑은 고딕" pitchFamily="50" charset="-127"/>
                  <a:ea typeface="맑은 고딕" pitchFamily="50" charset="-127"/>
                  <a:cs typeface="Pattaya"/>
                </a:rPr>
                <a:t>김경현</a:t>
              </a:r>
            </a:p>
            <a:p>
              <a:pPr lvl="0">
                <a:lnSpc>
                  <a:spcPct val="130000"/>
                </a:lnSpc>
                <a:defRPr/>
              </a:pPr>
              <a:r>
                <a:rPr lang="ko-KR" altLang="en-US" sz="2800" b="1" dirty="0">
                  <a:solidFill>
                    <a:srgbClr val="8D7D63"/>
                  </a:solidFill>
                  <a:latin typeface="맑은 고딕" pitchFamily="50" charset="-127"/>
                  <a:ea typeface="맑은 고딕" pitchFamily="50" charset="-127"/>
                  <a:cs typeface="Pattaya"/>
                </a:rPr>
                <a:t>정도희</a:t>
              </a:r>
              <a:endParaRPr lang="th-TH" altLang="ko-KR" sz="2800" b="1" dirty="0">
                <a:solidFill>
                  <a:srgbClr val="8D7D63"/>
                </a:solidFill>
                <a:latin typeface="맑은 고딕" pitchFamily="50" charset="-127"/>
                <a:ea typeface="맑은 고딕" pitchFamily="50" charset="-127"/>
                <a:cs typeface="Pattay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78634" y="4235634"/>
              <a:ext cx="1790248" cy="170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ko-KR" altLang="en-US" sz="2800" b="1" dirty="0">
                  <a:solidFill>
                    <a:srgbClr val="F4F4EC"/>
                  </a:solidFill>
                  <a:latin typeface="맑은 고딕" pitchFamily="50" charset="-127"/>
                  <a:ea typeface="맑은 고딕" pitchFamily="50" charset="-127"/>
                  <a:cs typeface="Pattaya"/>
                </a:rPr>
                <a:t>주은아</a:t>
              </a:r>
            </a:p>
            <a:p>
              <a:pPr lvl="0">
                <a:lnSpc>
                  <a:spcPct val="130000"/>
                </a:lnSpc>
                <a:defRPr/>
              </a:pPr>
              <a:r>
                <a:rPr lang="ko-KR" altLang="en-US" sz="2800" b="1" dirty="0">
                  <a:solidFill>
                    <a:srgbClr val="F4F4EC"/>
                  </a:solidFill>
                  <a:latin typeface="맑은 고딕" pitchFamily="50" charset="-127"/>
                  <a:ea typeface="맑은 고딕" pitchFamily="50" charset="-127"/>
                  <a:cs typeface="Pattaya"/>
                </a:rPr>
                <a:t>김경현</a:t>
              </a:r>
            </a:p>
            <a:p>
              <a:pPr lvl="0">
                <a:lnSpc>
                  <a:spcPct val="130000"/>
                </a:lnSpc>
                <a:defRPr/>
              </a:pPr>
              <a:r>
                <a:rPr lang="ko-KR" altLang="en-US" sz="2800" b="1" dirty="0">
                  <a:solidFill>
                    <a:srgbClr val="F4F4EC"/>
                  </a:solidFill>
                  <a:latin typeface="맑은 고딕" pitchFamily="50" charset="-127"/>
                  <a:ea typeface="맑은 고딕" pitchFamily="50" charset="-127"/>
                  <a:cs typeface="Pattaya"/>
                </a:rPr>
                <a:t>정도희</a:t>
              </a:r>
              <a:endParaRPr lang="th-TH" altLang="ko-KR" sz="2800" b="1" dirty="0">
                <a:solidFill>
                  <a:srgbClr val="F4F4EC"/>
                </a:solidFill>
                <a:latin typeface="맑은 고딕" pitchFamily="50" charset="-127"/>
                <a:ea typeface="맑은 고딕" pitchFamily="50" charset="-127"/>
                <a:cs typeface="Pattaya"/>
              </a:endParaRPr>
            </a:p>
          </p:txBody>
        </p:sp>
      </p:grpSp>
      <p:pic>
        <p:nvPicPr>
          <p:cNvPr id="1026" name="Picture 2" descr="\\504roomteacher\공용폴더\02.팀프로젝트(2차)\C팀(정도희,김경현,주은아)\99.참고자료\로고\로고 배경 제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68" y="366037"/>
            <a:ext cx="4449288" cy="239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089178" y="3768464"/>
            <a:ext cx="43925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3</a:t>
            </a:r>
            <a:r>
              <a:rPr lang="ko-KR" altLang="en-US" sz="320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차 프로젝트 최종발표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89178" y="4595775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2020. 07. 24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34225" y="5128522"/>
            <a:ext cx="34385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JAVA</a:t>
            </a:r>
            <a:r>
              <a:rPr lang="ko-KR" altLang="en-US" sz="200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를 활용한 응용</a:t>
            </a:r>
            <a:r>
              <a:rPr lang="en-US" altLang="ko-KR" sz="200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SW</a:t>
            </a:r>
            <a:r>
              <a:rPr lang="ko-KR" altLang="en-US" sz="200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기반 웹 개발자 양성 과정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89105" y="1967573"/>
            <a:ext cx="99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Ver.2.0</a:t>
            </a:r>
            <a:endParaRPr lang="ko-KR" altLang="en-US" sz="1600" dirty="0" smtClean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2"/>
          <p:cNvSpPr/>
          <p:nvPr/>
        </p:nvSpPr>
        <p:spPr>
          <a:xfrm>
            <a:off x="403772" y="292538"/>
            <a:ext cx="6854868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클래스 다이어그램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  <a:cs typeface="Pattaya"/>
              </a:rPr>
              <a:t>(2/2) – MVC2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  <a:cs typeface="Pattaya"/>
              </a:rPr>
              <a:t>패턴</a:t>
            </a:r>
            <a:endParaRPr lang="en-US" altLang="ko-KR" sz="36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0F09995-10C9-4897-83A2-385694A8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04" y="1347132"/>
            <a:ext cx="10041326" cy="521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2"/>
          <p:cNvSpPr/>
          <p:nvPr/>
        </p:nvSpPr>
        <p:spPr>
          <a:xfrm>
            <a:off x="403769" y="292538"/>
            <a:ext cx="7006431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algn="ctr" latinLnBrk="0">
              <a:spcBef>
                <a:spcPct val="0"/>
              </a:spcBef>
              <a:defRPr/>
            </a:pPr>
            <a:r>
              <a:rPr lang="ko-KR" altLang="en-US" sz="3600" dirty="0" smtClean="0">
                <a:latin typeface="맑은 고딕" pitchFamily="50" charset="-127"/>
                <a:ea typeface="맑은 고딕" pitchFamily="50" charset="-127"/>
                <a:cs typeface="Pattaya"/>
              </a:rPr>
              <a:t>시퀀스 다이어그램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cs typeface="Pattaya"/>
              </a:rPr>
              <a:t>(1/2)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  <a:cs typeface="Pattaya"/>
              </a:rPr>
              <a:t>– MVC2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cs typeface="Pattaya"/>
              </a:rPr>
              <a:t>패턴</a:t>
            </a:r>
            <a:endParaRPr lang="en-US" altLang="ko-KR" sz="24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2050" name="Picture 2" descr="\\504roomteacher\공용폴더\03.팀프로젝트(3차)\C팀(주은아,정도희,김경현)\04.설계문서\다이어그램\글쓰기시퀀스v_2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23" y="1317724"/>
            <a:ext cx="10512954" cy="52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/>
          <p:nvPr/>
        </p:nvSpPr>
        <p:spPr>
          <a:xfrm>
            <a:off x="403769" y="1317724"/>
            <a:ext cx="1606314" cy="4464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글쓰기</a:t>
            </a:r>
            <a:endParaRPr lang="en-ID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2"/>
          <p:cNvSpPr/>
          <p:nvPr/>
        </p:nvSpPr>
        <p:spPr>
          <a:xfrm>
            <a:off x="403769" y="292538"/>
            <a:ext cx="5243996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algn="ctr" latinLnBrk="0">
              <a:spcBef>
                <a:spcPct val="0"/>
              </a:spcBef>
              <a:defRPr/>
            </a:pPr>
            <a:r>
              <a:rPr lang="ko-KR" altLang="en-US" sz="3600" dirty="0" smtClean="0">
                <a:latin typeface="맑은 고딕" pitchFamily="50" charset="-127"/>
                <a:ea typeface="맑은 고딕" pitchFamily="50" charset="-127"/>
                <a:cs typeface="Pattaya"/>
              </a:rPr>
              <a:t>시퀀스 다이어그램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cs typeface="Pattaya"/>
              </a:rPr>
              <a:t>(2/2)</a:t>
            </a:r>
            <a:endParaRPr lang="en-US" altLang="ko-KR" sz="24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sp>
        <p:nvSpPr>
          <p:cNvPr id="7" name="Rectangle 8"/>
          <p:cNvSpPr/>
          <p:nvPr/>
        </p:nvSpPr>
        <p:spPr>
          <a:xfrm>
            <a:off x="403769" y="1317724"/>
            <a:ext cx="1606314" cy="4464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 검색</a:t>
            </a:r>
            <a:endParaRPr lang="en-ID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 descr="\\504roomteacher\공용폴더\03.팀프로젝트(3차)\C팀(주은아,정도희,김경현)\04.설계문서\다이어그램\메인,검색시퀀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0" y="1772816"/>
            <a:ext cx="10299460" cy="468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77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09EB73BE-358B-4E3B-BE7A-65EE320C2B34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9AF5BFE7-5816-47F2-AE71-1585D683E225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2120567-C60E-47AF-ADE4-9B7224CA755C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2BB276-9634-44B9-B5E6-F5DF5F666DE2}"/>
              </a:ext>
            </a:extLst>
          </p:cNvPr>
          <p:cNvSpPr txBox="1"/>
          <p:nvPr/>
        </p:nvSpPr>
        <p:spPr>
          <a:xfrm>
            <a:off x="3567109" y="2964190"/>
            <a:ext cx="5057795" cy="1015663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8082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99A0CC93-86AF-42EF-881A-892923FDBD55}"/>
              </a:ext>
            </a:extLst>
          </p:cNvPr>
          <p:cNvGrpSpPr/>
          <p:nvPr/>
        </p:nvGrpSpPr>
        <p:grpSpPr>
          <a:xfrm>
            <a:off x="256255" y="914455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478C168E-447F-4E70-B33B-B02AD996CB2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B397EE76-443C-4E6A-BAB1-D530D1C277F9}"/>
                </a:ext>
              </a:extLst>
            </p:cNvPr>
            <p:cNvCxnSpPr/>
            <p:nvPr/>
          </p:nvCxnSpPr>
          <p:spPr>
            <a:xfrm>
              <a:off x="5801508" y="2229476"/>
              <a:ext cx="4589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92"/>
          <p:cNvSpPr/>
          <p:nvPr/>
        </p:nvSpPr>
        <p:spPr>
          <a:xfrm>
            <a:off x="210542" y="110784"/>
            <a:ext cx="3962400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프로젝트 범위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81105" y="1558282"/>
            <a:ext cx="171914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dirty="0" err="1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아나바다</a:t>
            </a:r>
            <a:r>
              <a:rPr lang="ko-KR" altLang="en-US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42483" y="3544292"/>
            <a:ext cx="542029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단위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TEST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결함관리 및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리팩토링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JAVA Mail</a:t>
            </a:r>
            <a:endParaRPr lang="en-US" altLang="ko-KR" b="1" dirty="0">
              <a:solidFill>
                <a:srgbClr val="0DBBBB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JS/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JQuery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/Ajax</a:t>
            </a:r>
            <a:endParaRPr lang="en-US" altLang="ko-KR" b="1" dirty="0">
              <a:solidFill>
                <a:srgbClr val="0DBBBB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solidFill>
                  <a:srgbClr val="0DBBBB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b="1" dirty="0">
                <a:solidFill>
                  <a:srgbClr val="0DBBBB"/>
                </a:solidFill>
                <a:latin typeface="맑은 고딕" pitchFamily="50" charset="-127"/>
                <a:ea typeface="맑은 고딕" pitchFamily="50" charset="-127"/>
              </a:rPr>
              <a:t>기술 향상</a:t>
            </a:r>
            <a:r>
              <a:rPr lang="en-US" altLang="ko-KR" b="1" dirty="0">
                <a:solidFill>
                  <a:srgbClr val="0DBBBB"/>
                </a:solidFill>
                <a:latin typeface="맑은 고딕" pitchFamily="50" charset="-127"/>
                <a:ea typeface="맑은 고딕" pitchFamily="50" charset="-127"/>
              </a:rPr>
              <a:t>/ UX </a:t>
            </a:r>
            <a:r>
              <a:rPr lang="ko-KR" altLang="en-US" b="1" dirty="0">
                <a:solidFill>
                  <a:srgbClr val="0DBBBB"/>
                </a:solidFill>
                <a:latin typeface="맑은 고딕" pitchFamily="50" charset="-127"/>
                <a:ea typeface="맑은 고딕" pitchFamily="50" charset="-127"/>
              </a:rPr>
              <a:t>기능 강화</a:t>
            </a:r>
            <a:r>
              <a:rPr lang="en-US" altLang="ko-KR" b="1" dirty="0">
                <a:solidFill>
                  <a:srgbClr val="0DBBBB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b="1" dirty="0">
              <a:solidFill>
                <a:srgbClr val="0DBBB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Rectangle 92"/>
          <p:cNvSpPr/>
          <p:nvPr/>
        </p:nvSpPr>
        <p:spPr>
          <a:xfrm>
            <a:off x="414596" y="2877074"/>
            <a:ext cx="252608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프로젝트 범위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38005" y="1110233"/>
            <a:ext cx="1938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프로젝트 명</a:t>
            </a:r>
          </a:p>
        </p:txBody>
      </p:sp>
      <p:pic>
        <p:nvPicPr>
          <p:cNvPr id="30" name="Picture 3" descr="\\504roomteacher\공용폴더\02.팀프로젝트(2차)\C팀(정도희,김경현,주은아)\99.참고자료\로고\아나바다-로고-큰파일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0721" y="1048986"/>
            <a:ext cx="1501976" cy="13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1" y="0"/>
            <a:ext cx="6400799" cy="687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5791201" y="0"/>
            <a:ext cx="0" cy="68742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80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4C1FE625-E61B-4A61-B44F-66AC5B0F47C5}"/>
              </a:ext>
            </a:extLst>
          </p:cNvPr>
          <p:cNvGrpSpPr/>
          <p:nvPr/>
        </p:nvGrpSpPr>
        <p:grpSpPr>
          <a:xfrm>
            <a:off x="280258" y="3612081"/>
            <a:ext cx="8046290" cy="2358572"/>
            <a:chOff x="1091296" y="2060716"/>
            <a:chExt cx="10314134" cy="36015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19F63E06-4CEA-4AA9-9ED0-BDEDA9B309AA}"/>
                </a:ext>
              </a:extLst>
            </p:cNvPr>
            <p:cNvGrpSpPr/>
            <p:nvPr/>
          </p:nvGrpSpPr>
          <p:grpSpPr>
            <a:xfrm>
              <a:off x="1091296" y="4043680"/>
              <a:ext cx="2517646" cy="650235"/>
              <a:chOff x="724375" y="3799840"/>
              <a:chExt cx="2399149" cy="650235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E53564E9-C0A9-4B14-B15F-E2247916F2D2}"/>
                  </a:ext>
                </a:extLst>
              </p:cNvPr>
              <p:cNvSpPr/>
              <p:nvPr/>
            </p:nvSpPr>
            <p:spPr>
              <a:xfrm>
                <a:off x="724375" y="3799840"/>
                <a:ext cx="2399149" cy="65023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38A532CD-9EBA-4E8D-864A-A34D697F4AF7}"/>
                  </a:ext>
                </a:extLst>
              </p:cNvPr>
              <p:cNvSpPr txBox="1"/>
              <p:nvPr/>
            </p:nvSpPr>
            <p:spPr>
              <a:xfrm>
                <a:off x="1008132" y="3808307"/>
                <a:ext cx="1960446" cy="610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06.22~07.02</a:t>
                </a:r>
                <a:endParaRPr lang="ko-KR" altLang="en-US" sz="2400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B9C76754-6343-40EC-BC24-822D375657C5}"/>
                </a:ext>
              </a:extLst>
            </p:cNvPr>
            <p:cNvGrpSpPr/>
            <p:nvPr/>
          </p:nvGrpSpPr>
          <p:grpSpPr>
            <a:xfrm>
              <a:off x="3624164" y="3393445"/>
              <a:ext cx="2517646" cy="655077"/>
              <a:chOff x="738881" y="3799840"/>
              <a:chExt cx="2399149" cy="655077"/>
            </a:xfrm>
            <a:solidFill>
              <a:schemeClr val="accent4"/>
            </a:solidFill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814A8A45-9FCC-4BA0-B698-F27B764E47CA}"/>
                  </a:ext>
                </a:extLst>
              </p:cNvPr>
              <p:cNvSpPr/>
              <p:nvPr/>
            </p:nvSpPr>
            <p:spPr>
              <a:xfrm>
                <a:off x="73888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B7573302-11AE-49BF-B59F-279E5162BDF0}"/>
                  </a:ext>
                </a:extLst>
              </p:cNvPr>
              <p:cNvSpPr txBox="1"/>
              <p:nvPr/>
            </p:nvSpPr>
            <p:spPr>
              <a:xfrm>
                <a:off x="1519308" y="3843955"/>
                <a:ext cx="983357" cy="61096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00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</a:lstStyle>
              <a:p>
                <a:r>
                  <a:rPr lang="en-US" altLang="ko-KR" dirty="0"/>
                  <a:t>07.03</a:t>
                </a:r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B69066B2-646E-4618-B182-29E7A9BA8B0C}"/>
                </a:ext>
              </a:extLst>
            </p:cNvPr>
            <p:cNvGrpSpPr/>
            <p:nvPr/>
          </p:nvGrpSpPr>
          <p:grpSpPr>
            <a:xfrm>
              <a:off x="6141810" y="2743210"/>
              <a:ext cx="2517646" cy="650235"/>
              <a:chOff x="738881" y="3799840"/>
              <a:chExt cx="2399149" cy="650235"/>
            </a:xfrm>
            <a:solidFill>
              <a:schemeClr val="accent4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C0FF6097-CA36-40DB-B97D-029EFBE1E9A8}"/>
                  </a:ext>
                </a:extLst>
              </p:cNvPr>
              <p:cNvSpPr/>
              <p:nvPr/>
            </p:nvSpPr>
            <p:spPr>
              <a:xfrm>
                <a:off x="73888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65431F23-BFC3-496F-89B7-9679A92FCEB8}"/>
                  </a:ext>
                </a:extLst>
              </p:cNvPr>
              <p:cNvSpPr txBox="1"/>
              <p:nvPr/>
            </p:nvSpPr>
            <p:spPr>
              <a:xfrm>
                <a:off x="990437" y="3820183"/>
                <a:ext cx="1960446" cy="61096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07.06~07.10</a:t>
                </a:r>
                <a:endParaRPr lang="ko-KR" altLang="en-US" sz="2400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3415C3DF-2E34-4E5C-9176-EE0428A71C7D}"/>
                </a:ext>
              </a:extLst>
            </p:cNvPr>
            <p:cNvGrpSpPr/>
            <p:nvPr/>
          </p:nvGrpSpPr>
          <p:grpSpPr>
            <a:xfrm>
              <a:off x="8659450" y="2060716"/>
              <a:ext cx="2531932" cy="704956"/>
              <a:chOff x="738881" y="3767581"/>
              <a:chExt cx="2412759" cy="704956"/>
            </a:xfrm>
            <a:solidFill>
              <a:schemeClr val="accent4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34FF1129-5362-4FC0-8E50-DA17729DE54C}"/>
                  </a:ext>
                </a:extLst>
              </p:cNvPr>
              <p:cNvSpPr/>
              <p:nvPr/>
            </p:nvSpPr>
            <p:spPr>
              <a:xfrm>
                <a:off x="738881" y="3799840"/>
                <a:ext cx="2399148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A7C0F14D-DB7F-44AB-B34C-CFB0FD13B656}"/>
                  </a:ext>
                </a:extLst>
              </p:cNvPr>
              <p:cNvSpPr txBox="1"/>
              <p:nvPr/>
            </p:nvSpPr>
            <p:spPr>
              <a:xfrm>
                <a:off x="738887" y="3767581"/>
                <a:ext cx="2412753" cy="7049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07.13</a:t>
                </a:r>
                <a:r>
                  <a:rPr lang="en-US" altLang="ko-KR" sz="2400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~</a:t>
                </a:r>
                <a:r>
                  <a:rPr lang="en-US" altLang="ko-KR" sz="2000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07.17</a:t>
                </a:r>
                <a:endParaRPr lang="ko-KR" altLang="en-US" sz="2000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681074B-3B97-4ADA-A6BD-C3FDE732F9F7}"/>
                </a:ext>
              </a:extLst>
            </p:cNvPr>
            <p:cNvSpPr txBox="1"/>
            <p:nvPr/>
          </p:nvSpPr>
          <p:spPr>
            <a:xfrm>
              <a:off x="1410850" y="4769279"/>
              <a:ext cx="2365232" cy="89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차 단위 개발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25944E2-8586-4624-9D96-D203141F68BB}"/>
                </a:ext>
              </a:extLst>
            </p:cNvPr>
            <p:cNvSpPr txBox="1"/>
            <p:nvPr/>
          </p:nvSpPr>
          <p:spPr>
            <a:xfrm>
              <a:off x="4151303" y="4136476"/>
              <a:ext cx="1725594" cy="526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중간발표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B5C6049-F99C-47E8-B7EF-268C17CDECB3}"/>
                </a:ext>
              </a:extLst>
            </p:cNvPr>
            <p:cNvSpPr txBox="1"/>
            <p:nvPr/>
          </p:nvSpPr>
          <p:spPr>
            <a:xfrm>
              <a:off x="6503833" y="3507751"/>
              <a:ext cx="2033841" cy="513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차 단위 개발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BDEC0F6-B480-4963-BAAB-52BAA6606B4A}"/>
                </a:ext>
              </a:extLst>
            </p:cNvPr>
            <p:cNvSpPr txBox="1"/>
            <p:nvPr/>
          </p:nvSpPr>
          <p:spPr>
            <a:xfrm>
              <a:off x="8991417" y="2859569"/>
              <a:ext cx="2414013" cy="51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차 단위 개발</a:t>
              </a:r>
            </a:p>
          </p:txBody>
        </p:sp>
      </p:grpSp>
      <p:pic>
        <p:nvPicPr>
          <p:cNvPr id="31" name="그래픽 30" descr="갈매기형 화살표">
            <a:extLst>
              <a:ext uri="{FF2B5EF4-FFF2-40B4-BE49-F238E27FC236}">
                <a16:creationId xmlns:a16="http://schemas.microsoft.com/office/drawing/2014/main" xmlns="" id="{C025FAF7-6991-4A6A-A8D8-7958C211A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84346" y="3228699"/>
            <a:ext cx="418599" cy="418599"/>
          </a:xfrm>
          <a:prstGeom prst="rect">
            <a:avLst/>
          </a:prstGeom>
        </p:spPr>
      </p:pic>
      <p:pic>
        <p:nvPicPr>
          <p:cNvPr id="32" name="그래픽 31" descr="갈매기형 화살표">
            <a:extLst>
              <a:ext uri="{FF2B5EF4-FFF2-40B4-BE49-F238E27FC236}">
                <a16:creationId xmlns:a16="http://schemas.microsoft.com/office/drawing/2014/main" xmlns="" id="{8A20E247-38F3-4AF2-871A-D48F6351D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20279" y="3623783"/>
            <a:ext cx="375861" cy="423205"/>
          </a:xfrm>
          <a:prstGeom prst="rect">
            <a:avLst/>
          </a:prstGeom>
        </p:spPr>
      </p:pic>
      <p:pic>
        <p:nvPicPr>
          <p:cNvPr id="33" name="그래픽 32" descr="갈매기형 화살표">
            <a:extLst>
              <a:ext uri="{FF2B5EF4-FFF2-40B4-BE49-F238E27FC236}">
                <a16:creationId xmlns:a16="http://schemas.microsoft.com/office/drawing/2014/main" xmlns="" id="{1C96CB68-FA67-4B50-BF27-BFFB3A9B01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90942" y="4073746"/>
            <a:ext cx="409578" cy="46117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F1B48D3D-60F3-48B4-BFBD-ADE575E07EDE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Rectangle 92"/>
          <p:cNvSpPr/>
          <p:nvPr/>
        </p:nvSpPr>
        <p:spPr>
          <a:xfrm>
            <a:off x="381645" y="170164"/>
            <a:ext cx="3962400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프로젝트 기간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4FF1129-5362-4FC0-8E50-DA17729DE54C}"/>
              </a:ext>
            </a:extLst>
          </p:cNvPr>
          <p:cNvSpPr/>
          <p:nvPr/>
        </p:nvSpPr>
        <p:spPr>
          <a:xfrm>
            <a:off x="8136549" y="3214607"/>
            <a:ext cx="1993105" cy="4212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래픽 30" descr="갈매기형 화살표">
            <a:extLst>
              <a:ext uri="{FF2B5EF4-FFF2-40B4-BE49-F238E27FC236}">
                <a16:creationId xmlns:a16="http://schemas.microsoft.com/office/drawing/2014/main" xmlns="" id="{C025FAF7-6991-4A6A-A8D8-7958C211A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72176" y="2772260"/>
            <a:ext cx="418599" cy="4185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4FF1129-5362-4FC0-8E50-DA17729DE54C}"/>
              </a:ext>
            </a:extLst>
          </p:cNvPr>
          <p:cNvSpPr/>
          <p:nvPr/>
        </p:nvSpPr>
        <p:spPr>
          <a:xfrm>
            <a:off x="10129654" y="2790015"/>
            <a:ext cx="1993105" cy="4212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래픽 30" descr="갈매기형 화살표">
            <a:extLst>
              <a:ext uri="{FF2B5EF4-FFF2-40B4-BE49-F238E27FC236}">
                <a16:creationId xmlns:a16="http://schemas.microsoft.com/office/drawing/2014/main" xmlns="" id="{C025FAF7-6991-4A6A-A8D8-7958C211A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20202" y="2356284"/>
            <a:ext cx="418599" cy="41859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7C0F14D-DB7F-44AB-B34C-CFB0FD13B656}"/>
              </a:ext>
            </a:extLst>
          </p:cNvPr>
          <p:cNvSpPr txBox="1"/>
          <p:nvPr/>
        </p:nvSpPr>
        <p:spPr>
          <a:xfrm>
            <a:off x="8172176" y="3213285"/>
            <a:ext cx="1975213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07.17~07.23</a:t>
            </a:r>
            <a:endParaRPr lang="ko-KR" altLang="en-US" sz="20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7C0F14D-DB7F-44AB-B34C-CFB0FD13B656}"/>
              </a:ext>
            </a:extLst>
          </p:cNvPr>
          <p:cNvSpPr txBox="1"/>
          <p:nvPr/>
        </p:nvSpPr>
        <p:spPr>
          <a:xfrm>
            <a:off x="10147546" y="2790749"/>
            <a:ext cx="1975213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07.24</a:t>
            </a:r>
            <a:endParaRPr lang="ko-KR" altLang="en-US" sz="20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BDEC0F6-B480-4963-BAAB-52BAA6606B4A}"/>
              </a:ext>
            </a:extLst>
          </p:cNvPr>
          <p:cNvSpPr txBox="1"/>
          <p:nvPr/>
        </p:nvSpPr>
        <p:spPr>
          <a:xfrm>
            <a:off x="8145570" y="3705214"/>
            <a:ext cx="2283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통합 테스트 및 마무리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BDEC0F6-B480-4963-BAAB-52BAA6606B4A}"/>
              </a:ext>
            </a:extLst>
          </p:cNvPr>
          <p:cNvSpPr txBox="1"/>
          <p:nvPr/>
        </p:nvSpPr>
        <p:spPr>
          <a:xfrm>
            <a:off x="10560158" y="3244972"/>
            <a:ext cx="188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최종 발표</a:t>
            </a:r>
          </a:p>
        </p:txBody>
      </p:sp>
    </p:spTree>
    <p:extLst>
      <p:ext uri="{BB962C8B-B14F-4D97-AF65-F5344CB8AC3E}">
        <p14:creationId xmlns:p14="http://schemas.microsoft.com/office/powerpoint/2010/main" val="365656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92"/>
          <p:cNvSpPr/>
          <p:nvPr/>
        </p:nvSpPr>
        <p:spPr>
          <a:xfrm>
            <a:off x="381645" y="217664"/>
            <a:ext cx="356096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개발 흐름도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675917" y="6519553"/>
            <a:ext cx="1516083" cy="33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911927" y="1416224"/>
            <a:ext cx="8847937" cy="5272552"/>
            <a:chOff x="1231343" y="1326467"/>
            <a:chExt cx="10202615" cy="7849065"/>
          </a:xfrm>
        </p:grpSpPr>
        <p:pic>
          <p:nvPicPr>
            <p:cNvPr id="8" name="Picture 2" descr="\\504roomteacher\공용폴더\03.팀프로젝트(3차)\C팀(주은아,정도희,김경현)\07.최종발표\단위 개발 일정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31343" y="1326467"/>
              <a:ext cx="10202615" cy="522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504roomteacher\공용폴더\03.팀프로젝트(3차)\C팀(주은아,정도희,김경현)\07.최종발표\단위 개발 일정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31343" y="6519554"/>
              <a:ext cx="10202615" cy="265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60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048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9371F16-AD65-4FE2-A4EE-F3C559E83C25}"/>
              </a:ext>
            </a:extLst>
          </p:cNvPr>
          <p:cNvSpPr txBox="1"/>
          <p:nvPr/>
        </p:nvSpPr>
        <p:spPr>
          <a:xfrm>
            <a:off x="2176866" y="1582597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>
                <a:solidFill>
                  <a:schemeClr val="bg1"/>
                </a:solidFill>
                <a:latin typeface="+mj-ea"/>
                <a:ea typeface="+mj-ea"/>
              </a:rPr>
              <a:t>예시</a:t>
            </a:r>
            <a:endParaRPr lang="ko-KR" altLang="en-US" sz="28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1312AE9-AC8C-4147-8461-CF106E3E002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87148" y="6626431"/>
            <a:ext cx="2204852" cy="231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92"/>
          <p:cNvSpPr/>
          <p:nvPr/>
        </p:nvSpPr>
        <p:spPr>
          <a:xfrm>
            <a:off x="286641" y="193915"/>
            <a:ext cx="5496641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smtClean="0">
                <a:latin typeface="맑은 고딕" pitchFamily="50" charset="-127"/>
                <a:ea typeface="맑은 고딕" pitchFamily="50" charset="-127"/>
                <a:cs typeface="Pattaya"/>
              </a:rPr>
              <a:t>개발 일정</a:t>
            </a:r>
            <a:r>
              <a:rPr kumimoji="0" lang="ko-KR" altLang="en-US" sz="3600" b="0" i="0" u="none" strike="noStrike" kern="1200" cap="none" spc="0" normalizeH="0" smtClean="0">
                <a:latin typeface="맑은 고딕" pitchFamily="50" charset="-127"/>
                <a:ea typeface="맑은 고딕" pitchFamily="50" charset="-127"/>
                <a:cs typeface="Pattaya"/>
              </a:rPr>
              <a:t> 관리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016712"/>
              </p:ext>
            </p:extLst>
          </p:nvPr>
        </p:nvGraphicFramePr>
        <p:xfrm>
          <a:off x="1107376" y="1377538"/>
          <a:ext cx="9982198" cy="516576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324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16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316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316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316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3163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915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9810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20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프로젝트 작업 일정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25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0779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06.21</a:t>
                      </a:r>
                      <a:endParaRPr lang="en-US" altLang="ko-KR" sz="1200" b="1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06.22</a:t>
                      </a:r>
                      <a:endParaRPr lang="en-US" altLang="ko-KR" sz="1200" b="1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06.23</a:t>
                      </a:r>
                      <a:endParaRPr lang="en-US" altLang="ko-KR" sz="1200" b="1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06.24</a:t>
                      </a:r>
                      <a:endParaRPr lang="en-US" altLang="ko-KR" sz="1200" b="1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06.25</a:t>
                      </a:r>
                      <a: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데이터베이스 수정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06.26</a:t>
                      </a:r>
                      <a:b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로그인 </a:t>
                      </a:r>
                      <a:r>
                        <a:rPr 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id/pw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06.27</a:t>
                      </a:r>
                      <a:endParaRPr lang="en-US" altLang="ko-KR" sz="1200" b="1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1169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06.28</a:t>
                      </a:r>
                      <a:endParaRPr lang="en-US" altLang="ko-KR" sz="1200" b="1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06.29</a:t>
                      </a:r>
                      <a: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시퀀스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No, </a:t>
                      </a: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이전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1" u="none" strike="noStrike" kern="1200" dirty="0" err="1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다음글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메뉴 이동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06.30</a:t>
                      </a:r>
                      <a:endParaRPr lang="en-US" altLang="ko-KR" sz="1200" b="1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07.01</a:t>
                      </a:r>
                      <a: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200" b="1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07.02</a:t>
                      </a:r>
                      <a: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200" b="1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b="1" u="none" strike="noStrike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07.03 </a:t>
                      </a:r>
                    </a:p>
                    <a:p>
                      <a:pPr algn="l" fontAlgn="t"/>
                      <a:r>
                        <a:rPr lang="ko-KR" altLang="en-US" sz="1200" b="1" u="none" strike="noStrike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중간발표</a:t>
                      </a:r>
                      <a: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1" u="none" strike="noStrike" kern="1200" dirty="0" err="1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캡차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u="none" strike="noStrike" kern="1200" dirty="0" err="1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서블릿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b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글쓰기 지역선택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07.04</a:t>
                      </a:r>
                      <a: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200" b="1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116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07.05</a:t>
                      </a:r>
                      <a: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07.06</a:t>
                      </a:r>
                      <a: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07.07</a:t>
                      </a:r>
                      <a:b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title/</a:t>
                      </a:r>
                      <a:r>
                        <a:rPr lang="ko-KR" altLang="en-US" sz="1200" b="1" u="none" strike="noStrike" kern="1200" dirty="0" err="1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검색어</a:t>
                      </a: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유지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목록 사진 아이콘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07.08</a:t>
                      </a:r>
                      <a: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07.09</a:t>
                      </a:r>
                      <a: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07.10</a:t>
                      </a:r>
                      <a:r>
                        <a:rPr lang="en-US" altLang="ko-KR" sz="12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2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1" u="none" strike="noStrike" kern="120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정렬</a:t>
                      </a:r>
                      <a:r>
                        <a:rPr lang="en-US" altLang="ko-KR" sz="1200" b="1" u="none" strike="noStrike" kern="120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u="none" strike="noStrike" kern="120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거래중</a:t>
                      </a:r>
                      <a:r>
                        <a:rPr lang="en-US" altLang="ko-KR" sz="1200" b="1" u="none" strike="noStrike" kern="120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u="none" strike="noStrike" kern="120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지역</a:t>
                      </a:r>
                      <a:r>
                        <a:rPr lang="en-US" altLang="ko-KR" sz="1200" b="1" u="none" strike="noStrike" kern="120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1200" b="1" u="none" strike="noStrike" kern="1200" dirty="0">
                        <a:solidFill>
                          <a:srgbClr val="1A80AE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07.11</a:t>
                      </a:r>
                      <a:r>
                        <a:rPr lang="ko-KR" altLang="en-US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80808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9116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07.12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07.13</a:t>
                      </a:r>
                      <a:b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1" u="none" strike="noStrike" kern="1200" dirty="0" err="1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로그아웃시</a:t>
                      </a: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alert</a:t>
                      </a:r>
                      <a:endParaRPr lang="ko-KR" altLang="en-US" sz="1200" b="1" u="none" strike="noStrike" kern="1200" dirty="0">
                        <a:solidFill>
                          <a:srgbClr val="1A80AE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07.14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07.15</a:t>
                      </a:r>
                      <a:b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alt/tab index, </a:t>
                      </a:r>
                      <a:b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사진 슬라이드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07.16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07.17</a:t>
                      </a:r>
                      <a:b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자바메일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u="none" strike="noStrike" kern="1200" dirty="0" err="1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댓글</a:t>
                      </a: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작성자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보안코딩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표준</a:t>
                      </a:r>
                      <a:r>
                        <a:rPr lang="en-US" altLang="ko-KR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u="none" strike="noStrike" kern="1200" dirty="0">
                          <a:solidFill>
                            <a:srgbClr val="1A80AE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에러화면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07.18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6077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07.19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07.20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07.21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07.22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07.23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07.24</a:t>
                      </a:r>
                      <a:r>
                        <a:rPr lang="en-US" altLang="ko-KR" sz="1200" b="1" u="none" strike="noStrike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200" b="1" u="none" strike="noStrike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1" u="none" strike="noStrike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최종발표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07.25</a:t>
                      </a:r>
                      <a:endParaRPr lang="en-US" altLang="ko-KR" sz="12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170" name="Picture 2" descr="\\504roomteacher\공용폴더\03.팀프로젝트(3차)\C팀(주은아,정도희,김경현)\07.최종발표\che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877" y="2435638"/>
            <a:ext cx="3937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05327" y="2448338"/>
            <a:ext cx="1590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spc="-100">
                <a:solidFill>
                  <a:srgbClr val="EE0000"/>
                </a:solidFill>
                <a:latin typeface="맑은 고딕" pitchFamily="50" charset="-127"/>
                <a:ea typeface="맑은 고딕" pitchFamily="50" charset="-127"/>
              </a:rPr>
              <a:t>프로젝트 시작일</a:t>
            </a:r>
            <a:endParaRPr lang="ko-KR" altLang="en-US" sz="1600" b="1" spc="-100" dirty="0">
              <a:solidFill>
                <a:srgbClr val="EE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\\504roomteacher\공용폴더\03.팀프로젝트(3차)\C팀(주은아,정도희,김경현)\07.최종발표\che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830" y="6216228"/>
            <a:ext cx="3937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616280" y="6228928"/>
            <a:ext cx="1590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spc="-100">
                <a:solidFill>
                  <a:srgbClr val="EE0000"/>
                </a:solidFill>
                <a:latin typeface="맑은 고딕" pitchFamily="50" charset="-127"/>
                <a:ea typeface="맑은 고딕" pitchFamily="50" charset="-127"/>
              </a:rPr>
              <a:t>프로젝트 종료일</a:t>
            </a:r>
            <a:endParaRPr lang="ko-KR" altLang="en-US" sz="1600" b="1" spc="-100" dirty="0">
              <a:solidFill>
                <a:srgbClr val="EE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4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048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9371F16-AD65-4FE2-A4EE-F3C559E83C25}"/>
              </a:ext>
            </a:extLst>
          </p:cNvPr>
          <p:cNvSpPr txBox="1"/>
          <p:nvPr/>
        </p:nvSpPr>
        <p:spPr>
          <a:xfrm>
            <a:off x="2176866" y="1582597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>
                <a:solidFill>
                  <a:schemeClr val="bg1"/>
                </a:solidFill>
                <a:latin typeface="+mj-ea"/>
                <a:ea typeface="+mj-ea"/>
              </a:rPr>
              <a:t>예시</a:t>
            </a:r>
            <a:endParaRPr lang="ko-KR" altLang="en-US" sz="28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1312AE9-AC8C-4147-8461-CF106E3E002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87148" y="6626431"/>
            <a:ext cx="2204852" cy="231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92"/>
          <p:cNvSpPr/>
          <p:nvPr/>
        </p:nvSpPr>
        <p:spPr>
          <a:xfrm>
            <a:off x="286642" y="193915"/>
            <a:ext cx="6120508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smtClean="0">
                <a:latin typeface="맑은 고딕" pitchFamily="50" charset="-127"/>
                <a:ea typeface="맑은 고딕" pitchFamily="50" charset="-127"/>
                <a:cs typeface="Pattaya"/>
              </a:rPr>
              <a:t>개발</a:t>
            </a:r>
            <a:r>
              <a:rPr lang="en-US" altLang="ko-KR" sz="3600" smtClean="0">
                <a:latin typeface="맑은 고딕" pitchFamily="50" charset="-127"/>
                <a:ea typeface="맑은 고딕" pitchFamily="50" charset="-127"/>
                <a:cs typeface="Pattaya"/>
              </a:rPr>
              <a:t> </a:t>
            </a: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작업 단위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322722"/>
              </p:ext>
            </p:extLst>
          </p:nvPr>
        </p:nvGraphicFramePr>
        <p:xfrm>
          <a:off x="805042" y="1214252"/>
          <a:ext cx="10653169" cy="541217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8271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0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115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867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56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6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프로젝트</a:t>
                      </a:r>
                      <a:endParaRPr lang="ko-KR" altLang="en-US" sz="16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순위</a:t>
                      </a:r>
                      <a:endParaRPr lang="ko-KR" altLang="en-US" sz="16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완료 여부</a:t>
                      </a:r>
                      <a:endParaRPr lang="ko-KR" altLang="en-US" sz="16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6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담당자</a:t>
                      </a:r>
                      <a:r>
                        <a:rPr lang="en-US" altLang="ko-KR" sz="16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6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이메일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무단 수집 방지 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6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캡차</a:t>
                      </a:r>
                      <a:r>
                        <a:rPr lang="ko-KR" altLang="en-US" sz="1600" u="none" strike="noStrike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API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6/26~7/3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이전글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다음글</a:t>
                      </a:r>
                      <a:r>
                        <a:rPr lang="ko-KR" altLang="en-US" sz="1600" u="none" strike="noStrike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6/25~6/29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주은아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세션 시간 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시간으로 제한하기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6/25~6/26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김경현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지역 선택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거래완료 버튼 수정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6/26~7/3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정도희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서블릿</a:t>
                      </a:r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일부 </a:t>
                      </a:r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MVC2 </a:t>
                      </a:r>
                      <a:r>
                        <a:rPr lang="ko-KR" alt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패턴 적용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6/26~7/3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김경현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이동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600" u="none" strike="noStrike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u="none" strike="noStrike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테마 색상 반영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6/25~6/29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정도희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데이터베이스 수정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지역 선택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 -&gt; default 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기타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6/25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정렬 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거래중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지역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7/6~7/10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검색어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title,</a:t>
                      </a:r>
                      <a:r>
                        <a:rPr lang="en-US" altLang="ko-KR" sz="1600" u="none" strike="noStrike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검색어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고정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7/6~7/7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사진유무 → 아이콘</a:t>
                      </a:r>
                      <a:endParaRPr lang="en-US" altLang="ko-KR" sz="160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7/6~7/7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정도희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본인인증 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java 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7/14~7/17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 </a:t>
                      </a:r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alt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7/13-7/15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주은아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게시글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사진 슬라이드</a:t>
                      </a:r>
                      <a:r>
                        <a:rPr lang="en-US" altLang="ko-KR" sz="1600" u="none" strike="noStrike" baseline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u="none" strike="noStrike" baseline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7/13-7/15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로그아웃 </a:t>
                      </a:r>
                      <a:r>
                        <a:rPr lang="ko-KR" altLang="en-US" sz="16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알림창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7/13-7/13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 아이콘 추가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7/14~7/17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보안 코딩 및 테스트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7/14~7/17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에러 페이지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문구 구상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7/14~7/17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7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검색 키워드 자동완성 </a:t>
                      </a:r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Ajax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7/13~7/17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공동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989" marR="4989" marT="498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4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444235" y="350593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기획 의도 </a:t>
            </a:r>
            <a:r>
              <a:rPr lang="en-US" altLang="ko-KR" sz="36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36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구축 </a:t>
            </a:r>
            <a:r>
              <a:rPr lang="ko-KR" altLang="en-US" sz="3600" dirty="0" err="1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컨셉</a:t>
            </a:r>
            <a:endParaRPr lang="ko-KR" altLang="en-US" sz="36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래픽 3" descr="배지 체크 표시1">
            <a:extLst>
              <a:ext uri="{FF2B5EF4-FFF2-40B4-BE49-F238E27FC236}">
                <a16:creationId xmlns:a16="http://schemas.microsoft.com/office/drawing/2014/main" xmlns="" id="{0CB374E3-98FB-4E1F-8974-FA039956DA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91786" y="3274276"/>
            <a:ext cx="497828" cy="4978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8CB404B-6AB8-4E0A-B312-5319C38C963B}"/>
              </a:ext>
            </a:extLst>
          </p:cNvPr>
          <p:cNvSpPr txBox="1"/>
          <p:nvPr/>
        </p:nvSpPr>
        <p:spPr>
          <a:xfrm>
            <a:off x="1902606" y="3274275"/>
            <a:ext cx="261001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</a:rPr>
              <a:t>고급 기술 사용</a:t>
            </a:r>
            <a:r>
              <a:rPr lang="en-US" altLang="ko-KR" sz="200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794609" y="1401436"/>
            <a:ext cx="2808004" cy="1455751"/>
            <a:chOff x="6307442" y="2122490"/>
            <a:chExt cx="2808004" cy="1455751"/>
          </a:xfrm>
        </p:grpSpPr>
        <p:sp>
          <p:nvSpPr>
            <p:cNvPr id="15" name="Shape 19509"/>
            <p:cNvSpPr/>
            <p:nvPr/>
          </p:nvSpPr>
          <p:spPr>
            <a:xfrm flipH="1">
              <a:off x="6307442" y="2122490"/>
              <a:ext cx="1765679" cy="1455751"/>
            </a:xfrm>
            <a:prstGeom prst="flowChartDocument">
              <a:avLst/>
            </a:prstGeom>
            <a:ln w="63500">
              <a:solidFill>
                <a:schemeClr val="accent3"/>
              </a:solidFill>
              <a:miter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Rectangle 5"/>
            <p:cNvSpPr/>
            <p:nvPr/>
          </p:nvSpPr>
          <p:spPr>
            <a:xfrm>
              <a:off x="6825846" y="2413317"/>
              <a:ext cx="2289600" cy="7288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구축 </a:t>
              </a:r>
              <a:r>
                <a:rPr lang="ko-KR" altLang="en-US" b="1" dirty="0" err="1">
                  <a:latin typeface="맑은 고딕" pitchFamily="50" charset="-127"/>
                  <a:ea typeface="맑은 고딕" pitchFamily="50" charset="-127"/>
                </a:rPr>
                <a:t>컨셉</a:t>
              </a:r>
              <a:endParaRPr lang="en-ID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Shape 19501"/>
          <p:cNvSpPr/>
          <p:nvPr/>
        </p:nvSpPr>
        <p:spPr>
          <a:xfrm rot="10800000">
            <a:off x="3131100" y="1304547"/>
            <a:ext cx="1765679" cy="1455751"/>
          </a:xfrm>
          <a:prstGeom prst="flowChartDocument">
            <a:avLst/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>
              <a:latin typeface="Barlow Semi Condensed"/>
              <a:ea typeface="+mn-ea"/>
              <a:cs typeface="+mn-cs"/>
            </a:endParaRPr>
          </a:p>
        </p:txBody>
      </p:sp>
      <p:sp>
        <p:nvSpPr>
          <p:cNvPr id="19" name="Rectangle 8"/>
          <p:cNvSpPr/>
          <p:nvPr/>
        </p:nvSpPr>
        <p:spPr>
          <a:xfrm>
            <a:off x="2404843" y="1838734"/>
            <a:ext cx="2289316" cy="7288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기획 의도</a:t>
            </a:r>
            <a:endParaRPr lang="en-ID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그래픽 25" descr="배지 체크 표시1">
            <a:extLst>
              <a:ext uri="{FF2B5EF4-FFF2-40B4-BE49-F238E27FC236}">
                <a16:creationId xmlns:a16="http://schemas.microsoft.com/office/drawing/2014/main" xmlns="" id="{B078BB3F-B0DE-447E-8504-FC5261340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91786" y="4027015"/>
            <a:ext cx="497828" cy="4978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219A1A3-881E-4F86-8B1D-F66EC7B8D24A}"/>
              </a:ext>
            </a:extLst>
          </p:cNvPr>
          <p:cNvSpPr txBox="1"/>
          <p:nvPr/>
        </p:nvSpPr>
        <p:spPr>
          <a:xfrm>
            <a:off x="1902607" y="4037402"/>
            <a:ext cx="3227526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</a:rPr>
              <a:t>오픈 </a:t>
            </a:r>
            <a:r>
              <a:rPr lang="en-US" altLang="ko-KR" sz="200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200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</a:rPr>
              <a:t>사용 경험</a:t>
            </a:r>
          </a:p>
        </p:txBody>
      </p:sp>
      <p:pic>
        <p:nvPicPr>
          <p:cNvPr id="12" name="그래픽 25" descr="배지 체크 표시1">
            <a:extLst>
              <a:ext uri="{FF2B5EF4-FFF2-40B4-BE49-F238E27FC236}">
                <a16:creationId xmlns:a16="http://schemas.microsoft.com/office/drawing/2014/main" xmlns="" id="{B078BB3F-B0DE-447E-8504-FC5261340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13561" y="4749415"/>
            <a:ext cx="497828" cy="4978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219A1A3-881E-4F86-8B1D-F66EC7B8D24A}"/>
              </a:ext>
            </a:extLst>
          </p:cNvPr>
          <p:cNvSpPr txBox="1"/>
          <p:nvPr/>
        </p:nvSpPr>
        <p:spPr>
          <a:xfrm>
            <a:off x="1971881" y="4759802"/>
            <a:ext cx="428643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</a:rPr>
              <a:t>테스트를 통한 </a:t>
            </a:r>
            <a:r>
              <a:rPr lang="ko-KR" altLang="en-US" sz="2000" dirty="0" err="1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</a:rPr>
              <a:t>작업물</a:t>
            </a:r>
            <a:r>
              <a:rPr lang="ko-KR" altLang="en-US" sz="200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</a:rPr>
              <a:t> 완성도 향상</a:t>
            </a:r>
          </a:p>
        </p:txBody>
      </p:sp>
      <p:pic>
        <p:nvPicPr>
          <p:cNvPr id="21" name="그래픽 3" descr="배지 체크 표시1">
            <a:extLst>
              <a:ext uri="{FF2B5EF4-FFF2-40B4-BE49-F238E27FC236}">
                <a16:creationId xmlns:a16="http://schemas.microsoft.com/office/drawing/2014/main" xmlns="" id="{0CB374E3-98FB-4E1F-8974-FA039956DA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63195" y="3309900"/>
            <a:ext cx="497828" cy="497828"/>
          </a:xfrm>
          <a:prstGeom prst="rect">
            <a:avLst/>
          </a:prstGeom>
        </p:spPr>
      </p:pic>
      <p:pic>
        <p:nvPicPr>
          <p:cNvPr id="22" name="그래픽 24" descr="배지 체크 표시1">
            <a:extLst>
              <a:ext uri="{FF2B5EF4-FFF2-40B4-BE49-F238E27FC236}">
                <a16:creationId xmlns:a16="http://schemas.microsoft.com/office/drawing/2014/main" xmlns="" id="{CA992483-C964-4113-9BFF-7029AFCBC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63195" y="4027015"/>
            <a:ext cx="497828" cy="4978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8CB404B-6AB8-4E0A-B312-5319C38C963B}"/>
              </a:ext>
            </a:extLst>
          </p:cNvPr>
          <p:cNvSpPr txBox="1"/>
          <p:nvPr/>
        </p:nvSpPr>
        <p:spPr>
          <a:xfrm>
            <a:off x="7872781" y="3352380"/>
            <a:ext cx="261001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</a:rPr>
              <a:t>UX </a:t>
            </a:r>
            <a:r>
              <a:rPr lang="ko-KR" altLang="en-US" sz="200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</a:rPr>
              <a:t>강화</a:t>
            </a:r>
            <a:endParaRPr lang="en-US" altLang="ko-KR" sz="2000" dirty="0">
              <a:solidFill>
                <a:srgbClr val="655D5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8CB404B-6AB8-4E0A-B312-5319C38C963B}"/>
              </a:ext>
            </a:extLst>
          </p:cNvPr>
          <p:cNvSpPr txBox="1"/>
          <p:nvPr/>
        </p:nvSpPr>
        <p:spPr>
          <a:xfrm>
            <a:off x="7770306" y="4045097"/>
            <a:ext cx="3048088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</a:rPr>
              <a:t>세부적인 학습 내용 적용</a:t>
            </a:r>
            <a:endParaRPr lang="en-US" altLang="ko-KR" sz="2000" dirty="0">
              <a:solidFill>
                <a:srgbClr val="655D5B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09EB73BE-358B-4E3B-BE7A-65EE320C2B34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AF5BFE7-5816-47F2-AE71-1585D683E225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2120567-C60E-47AF-ADE4-9B7224CA755C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084762" y="86291"/>
            <a:ext cx="2022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spc="600" dirty="0">
                <a:ln w="0"/>
                <a:effectLst>
                  <a:outerShdw dist="38100" dir="2700000" algn="tl" rotWithShape="0">
                    <a:schemeClr val="accent6"/>
                  </a:outerShdw>
                </a:effectLst>
                <a:latin typeface="맑은 고딕" pitchFamily="50" charset="-127"/>
                <a:ea typeface="맑은 고딕" pitchFamily="50" charset="-127"/>
                <a:cs typeface="Pattaya"/>
              </a:rPr>
              <a:t>ANBD</a:t>
            </a:r>
          </a:p>
          <a:p>
            <a:pPr algn="ctr">
              <a:defRPr/>
            </a:pPr>
            <a:r>
              <a:rPr lang="ko-KR" altLang="en-US" sz="2800">
                <a:ln w="0"/>
                <a:effectLst>
                  <a:outerShdw dist="38100" dir="2700000" algn="tl" rotWithShape="0">
                    <a:schemeClr val="accent6"/>
                  </a:outerShdw>
                </a:effectLst>
                <a:latin typeface="맑은 고딕" pitchFamily="50" charset="-127"/>
                <a:ea typeface="맑은 고딕" pitchFamily="50" charset="-127"/>
                <a:cs typeface="Pattaya"/>
              </a:rPr>
              <a:t>목차</a:t>
            </a:r>
            <a:endParaRPr lang="en-US" altLang="ko-KR" sz="2800" dirty="0">
              <a:ln w="0"/>
              <a:effectLst>
                <a:outerShdw dist="38100" dir="2700000" algn="tl" rotWithShape="0">
                  <a:schemeClr val="accent6"/>
                </a:outerShdw>
              </a:effectLst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91510" y="2145380"/>
            <a:ext cx="406490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  <a:defRPr/>
            </a:pPr>
            <a:r>
              <a:rPr lang="en-US" altLang="ko-KR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1.</a:t>
            </a:r>
            <a:r>
              <a:rPr lang="ko-KR" altLang="en-US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팀 소개</a:t>
            </a:r>
          </a:p>
          <a:p>
            <a:pPr lvl="0">
              <a:spcAft>
                <a:spcPts val="1000"/>
              </a:spcAft>
              <a:defRPr/>
            </a:pPr>
            <a:r>
              <a:rPr lang="en-US" altLang="ko-KR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2. </a:t>
            </a:r>
            <a:r>
              <a:rPr lang="ko-KR" altLang="en-US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개발환경 </a:t>
            </a:r>
            <a:endParaRPr lang="en-US" altLang="ko-KR" sz="32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>
              <a:spcAft>
                <a:spcPts val="1000"/>
              </a:spcAft>
              <a:defRPr/>
            </a:pPr>
            <a:r>
              <a:rPr lang="en-US" altLang="ko-KR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3. </a:t>
            </a:r>
            <a:r>
              <a:rPr lang="ko-KR" altLang="en-US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분석 내역</a:t>
            </a:r>
          </a:p>
          <a:p>
            <a:pPr lvl="0">
              <a:spcAft>
                <a:spcPts val="1000"/>
              </a:spcAft>
              <a:defRPr/>
            </a:pPr>
            <a:r>
              <a:rPr lang="en-US" altLang="ko-KR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4. </a:t>
            </a:r>
            <a:r>
              <a:rPr lang="ko-KR" altLang="en-US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프로젝트 개요 </a:t>
            </a:r>
            <a:endParaRPr lang="en-US" altLang="ko-KR" sz="32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lvl="0">
              <a:spcAft>
                <a:spcPts val="1000"/>
              </a:spcAft>
              <a:defRPr/>
            </a:pPr>
            <a:r>
              <a:rPr lang="en-US" altLang="ko-KR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5. </a:t>
            </a:r>
            <a:r>
              <a:rPr lang="ko-KR" altLang="en-US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변경내역</a:t>
            </a:r>
            <a:endParaRPr lang="en-US" altLang="ko-KR" sz="32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lvl="0">
              <a:spcAft>
                <a:spcPts val="1000"/>
              </a:spcAft>
              <a:defRPr/>
            </a:pPr>
            <a:r>
              <a:rPr lang="en-US" altLang="ko-KR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6.</a:t>
            </a:r>
            <a:r>
              <a:rPr lang="ko-KR" altLang="en-US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협업</a:t>
            </a:r>
            <a:endParaRPr lang="en-US" altLang="ko-KR" sz="32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lvl="0">
              <a:spcAft>
                <a:spcPts val="1000"/>
              </a:spcAft>
              <a:defRPr/>
            </a:pPr>
            <a:r>
              <a:rPr lang="en-US" altLang="ko-KR" sz="3200" dirty="0">
                <a:solidFill>
                  <a:schemeClr val="accent4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7. Q&amp;A</a:t>
            </a:r>
            <a:endParaRPr lang="ko-KR" altLang="en-US" sz="3200" dirty="0">
              <a:solidFill>
                <a:schemeClr val="accent4">
                  <a:lumMod val="25000"/>
                </a:schemeClr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7988AE05-A23B-4B72-8CE4-BBEB003795EE}"/>
              </a:ext>
            </a:extLst>
          </p:cNvPr>
          <p:cNvCxnSpPr/>
          <p:nvPr/>
        </p:nvCxnSpPr>
        <p:spPr>
          <a:xfrm>
            <a:off x="323101" y="982615"/>
            <a:ext cx="6160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xmlns="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648633" y="0"/>
            <a:ext cx="5624945" cy="6858000"/>
          </a:xfrm>
          <a:prstGeom prst="rect">
            <a:avLst/>
          </a:prstGeom>
          <a:solidFill>
            <a:srgbClr val="F6E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7006517" y="188666"/>
            <a:ext cx="4940060" cy="6669335"/>
            <a:chOff x="5448276" y="245664"/>
            <a:chExt cx="6232189" cy="5686092"/>
          </a:xfrm>
          <a:solidFill>
            <a:srgbClr val="F6E9DA"/>
          </a:solidFill>
        </p:grpSpPr>
        <p:sp>
          <p:nvSpPr>
            <p:cNvPr id="11" name="Shape 19501"/>
            <p:cNvSpPr/>
            <p:nvPr/>
          </p:nvSpPr>
          <p:spPr>
            <a:xfrm>
              <a:off x="5686603" y="467245"/>
              <a:ext cx="5993862" cy="5464511"/>
            </a:xfrm>
            <a:prstGeom prst="flowChartDocument">
              <a:avLst/>
            </a:prstGeom>
            <a:grpFill/>
            <a:ln w="63500">
              <a:solidFill>
                <a:srgbClr val="FCF7F2"/>
              </a:solidFill>
              <a:miter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>
                <a:latin typeface="Barlow Semi Condensed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48276" y="245664"/>
              <a:ext cx="3096615" cy="39360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  <a:cs typeface="Pattaya"/>
                </a:rPr>
                <a:t>세부 시나리오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6014629" y="621562"/>
              <a:ext cx="5060524" cy="451156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[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메뉴 이동 및 테마 색상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]</a:t>
              </a:r>
            </a:p>
            <a:p>
              <a:pPr marL="0" indent="0"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1200" cap="none" spc="0" normalizeH="0" baseline="0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메뉴를 시각적으로 구분하기 위함</a:t>
              </a:r>
              <a:endParaRPr kumimoji="0" lang="en-US" altLang="ko-KR" b="0" i="0" u="none" strike="noStrike" kern="1200" cap="none" spc="0" normalizeH="0" baseline="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0" indent="0" algn="l" defTabSz="914400" rtl="0" eaLnBrk="1" latinLnBrk="0" hangingPunct="1">
                <a:lnSpc>
                  <a:spcPct val="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b="0" i="0" u="none" strike="noStrike" kern="1200" cap="none" spc="0" normalizeH="0" baseline="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indent="0">
                <a:lnSpc>
                  <a:spcPct val="110000"/>
                </a:lnSpc>
                <a:spcBef>
                  <a:spcPts val="200"/>
                </a:spcBef>
                <a:spcAft>
                  <a:spcPts val="0"/>
                </a:spcAft>
                <a:buNone/>
                <a:defRPr/>
              </a:pP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[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지역 선택 및 정렬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]</a:t>
              </a:r>
            </a:p>
            <a:p>
              <a:pPr marL="180975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kumimoji="0" lang="ko-KR" altLang="en-US" b="0" i="0" u="none" strike="noStrike" kern="1200" cap="none" spc="0" normalizeH="0" baseline="0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원하는 지역의 게시물 내역을 확인하여 원하는 정보를 얻을 수 있음</a:t>
              </a:r>
              <a:endParaRPr lang="en-US" altLang="ko-KR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0" indent="0" algn="l" defTabSz="914400" rtl="0" eaLnBrk="1" latinLnBrk="0" hangingPunct="1">
                <a:lnSpc>
                  <a:spcPct val="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b="0" i="0" u="none" strike="noStrike" kern="1200" cap="none" spc="0" normalizeH="0" baseline="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10000"/>
                </a:lnSpc>
                <a:spcBef>
                  <a:spcPts val="200"/>
                </a:spcBef>
                <a:defRPr/>
              </a:pP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[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무단수집방지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본인인증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]</a:t>
              </a:r>
            </a:p>
            <a:p>
              <a:pPr marL="0" indent="0"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kumimoji="0" lang="ko-KR" altLang="en-US" b="0" i="0" u="none" strike="noStrike" kern="1200" cap="none" spc="0" normalizeH="0" baseline="0" dirty="0" err="1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이메일</a:t>
              </a:r>
              <a:r>
                <a:rPr kumimoji="0" lang="ko-KR" altLang="en-US" b="0" i="0" u="none" strike="noStrike" kern="1200" cap="none" spc="0" normalizeH="0" baseline="0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무단 수집을 방지하고자 본인확인 수행</a:t>
              </a:r>
            </a:p>
            <a:p>
              <a:pPr marL="0" indent="0"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1200" cap="none" spc="0" normalizeH="0" baseline="0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kumimoji="0" lang="ko-KR" altLang="en-US" b="0" i="0" u="none" strike="noStrike" kern="1200" cap="none" spc="0" normalizeH="0" baseline="0" dirty="0" err="1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네이버</a:t>
              </a:r>
              <a:r>
                <a:rPr kumimoji="0" lang="ko-KR" altLang="en-US" b="0" i="0" u="none" strike="noStrike" kern="1200" cap="none" spc="0" normalizeH="0" baseline="0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이미지 </a:t>
              </a:r>
              <a:r>
                <a:rPr kumimoji="0" lang="ko-KR" altLang="en-US" b="0" i="0" u="none" strike="noStrike" kern="1200" cap="none" spc="0" normalizeH="0" baseline="0" dirty="0" err="1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캡차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, JAVA mail</a:t>
              </a:r>
              <a:r>
                <a:rPr lang="ko-KR" altLang="en-US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활용 능력을 키움</a:t>
              </a:r>
              <a:endParaRPr kumimoji="0" lang="ko-KR" altLang="en-US" b="0" i="0" u="none" strike="noStrike" kern="1200" cap="none" spc="0" normalizeH="0" baseline="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0" indent="0" algn="l" defTabSz="914400" rtl="0" eaLnBrk="1" latinLnBrk="0" hangingPunct="1">
                <a:lnSpc>
                  <a:spcPct val="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b="1" i="0" u="none" strike="noStrike" kern="1200" cap="none" spc="0" normalizeH="0" baseline="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10000"/>
                </a:lnSpc>
                <a:spcBef>
                  <a:spcPts val="200"/>
                </a:spcBef>
                <a:defRPr/>
              </a:pP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[</a:t>
              </a:r>
              <a:r>
                <a:rPr lang="ko-KR" altLang="en-US" b="1" dirty="0" err="1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이전글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b="1" dirty="0" err="1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다음글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이동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]</a:t>
              </a:r>
            </a:p>
            <a:p>
              <a:pPr marL="180975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ko-KR" altLang="en-US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다른 글을 보기 위해 목록으로 돌아가는 불편을 최소화</a:t>
              </a:r>
            </a:p>
            <a:p>
              <a:pPr marL="0" indent="0" algn="l" defTabSz="914400" rtl="0" eaLnBrk="1" latinLnBrk="0" hangingPunct="1">
                <a:lnSpc>
                  <a:spcPct val="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b="1" i="0" u="none" strike="noStrike" kern="1200" cap="none" spc="0" normalizeH="0" baseline="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10000"/>
                </a:lnSpc>
                <a:spcBef>
                  <a:spcPts val="200"/>
                </a:spcBef>
                <a:defRPr/>
              </a:pP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[title 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검색 키워드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]</a:t>
              </a:r>
            </a:p>
            <a:p>
              <a:pPr marL="180975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ko-KR" altLang="en-US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사용자가 다른 창을 이용하고 있을 때도 검색 키워드를 확인할 수 있음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65025" y="1162589"/>
            <a:ext cx="1154160" cy="477054"/>
          </a:xfrm>
          <a:prstGeom prst="rect">
            <a:avLst/>
          </a:prstGeom>
          <a:solidFill>
            <a:srgbClr val="E2CBB7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예시</a:t>
            </a:r>
          </a:p>
        </p:txBody>
      </p:sp>
      <p:sp>
        <p:nvSpPr>
          <p:cNvPr id="26" name="타원 25"/>
          <p:cNvSpPr/>
          <p:nvPr/>
        </p:nvSpPr>
        <p:spPr>
          <a:xfrm>
            <a:off x="2790829" y="1746257"/>
            <a:ext cx="415377" cy="409379"/>
          </a:xfrm>
          <a:prstGeom prst="ellipse">
            <a:avLst/>
          </a:prstGeom>
          <a:solidFill>
            <a:srgbClr val="446B6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16872" y="1746257"/>
            <a:ext cx="415377" cy="409379"/>
          </a:xfrm>
          <a:prstGeom prst="ellipse">
            <a:avLst/>
          </a:prstGeom>
          <a:solidFill>
            <a:srgbClr val="1B4B9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5610" y="1723451"/>
            <a:ext cx="1596578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rgbClr val="544B3A"/>
                </a:solidFill>
                <a:latin typeface="맑은 고딕" pitchFamily="50" charset="-127"/>
                <a:ea typeface="맑은 고딕" pitchFamily="50" charset="-127"/>
              </a:rPr>
              <a:t>테마 색상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5610" y="2341112"/>
            <a:ext cx="2227346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algn="ctr">
              <a:lnSpc>
                <a:spcPct val="110000"/>
              </a:lnSpc>
              <a:spcBef>
                <a:spcPct val="0"/>
              </a:spcBef>
              <a:defRPr sz="1600" b="1">
                <a:solidFill>
                  <a:schemeClr val="accent6">
                    <a:lumMod val="50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ko-KR" altLang="en-US" dirty="0">
                <a:solidFill>
                  <a:srgbClr val="544B3A"/>
                </a:solidFill>
                <a:latin typeface="맑은 고딕" pitchFamily="50" charset="-127"/>
                <a:ea typeface="맑은 고딕" pitchFamily="50" charset="-127"/>
              </a:rPr>
              <a:t>무단수집 방지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610" y="4302007"/>
            <a:ext cx="2447150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algn="ctr">
              <a:lnSpc>
                <a:spcPct val="110000"/>
              </a:lnSpc>
              <a:spcBef>
                <a:spcPct val="0"/>
              </a:spcBef>
              <a:defRPr sz="1600" b="1">
                <a:solidFill>
                  <a:schemeClr val="accent6">
                    <a:lumMod val="50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en-US" altLang="ko-KR">
                <a:solidFill>
                  <a:srgbClr val="544B3A"/>
                </a:solidFill>
                <a:latin typeface="맑은 고딕" pitchFamily="50" charset="-127"/>
                <a:ea typeface="맑은 고딕" pitchFamily="50" charset="-127"/>
              </a:rPr>
              <a:t>Title </a:t>
            </a:r>
            <a:r>
              <a:rPr lang="ko-KR" altLang="en-US" dirty="0">
                <a:solidFill>
                  <a:srgbClr val="544B3A"/>
                </a:solidFill>
                <a:latin typeface="맑은 고딕" pitchFamily="50" charset="-127"/>
                <a:ea typeface="맑은 고딕" pitchFamily="50" charset="-127"/>
              </a:rPr>
              <a:t>검색 키워드</a:t>
            </a:r>
          </a:p>
        </p:txBody>
      </p:sp>
      <p:sp>
        <p:nvSpPr>
          <p:cNvPr id="28" name="Rectangle 92"/>
          <p:cNvSpPr/>
          <p:nvPr/>
        </p:nvSpPr>
        <p:spPr>
          <a:xfrm>
            <a:off x="306385" y="75250"/>
            <a:ext cx="345809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세부 시나리오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8501" y="4169883"/>
            <a:ext cx="2648882" cy="77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1449" y="2704288"/>
            <a:ext cx="4997185" cy="12062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208301" y="1781669"/>
            <a:ext cx="998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#446B62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15060" y="1781669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#1B4B9D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7860" y="5394173"/>
            <a:ext cx="3573399" cy="76430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95610" y="5394173"/>
            <a:ext cx="2447150" cy="3401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algn="ctr">
              <a:lnSpc>
                <a:spcPct val="110000"/>
              </a:lnSpc>
              <a:spcBef>
                <a:spcPct val="0"/>
              </a:spcBef>
              <a:defRPr sz="1600" b="1">
                <a:solidFill>
                  <a:schemeClr val="accent6">
                    <a:lumMod val="50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en-US" altLang="ko-KR">
                <a:solidFill>
                  <a:srgbClr val="544B3A"/>
                </a:solidFill>
                <a:latin typeface="맑은 고딕" pitchFamily="50" charset="-127"/>
                <a:ea typeface="맑은 고딕" pitchFamily="50" charset="-127"/>
              </a:rPr>
              <a:t>JAVA mail</a:t>
            </a:r>
            <a:endParaRPr lang="ko-KR" altLang="en-US" dirty="0">
              <a:solidFill>
                <a:srgbClr val="544B3A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5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2"/>
          <p:cNvSpPr/>
          <p:nvPr/>
        </p:nvSpPr>
        <p:spPr>
          <a:xfrm>
            <a:off x="405395" y="184941"/>
            <a:ext cx="3014698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스토리보드</a:t>
            </a:r>
            <a:endParaRPr kumimoji="0" lang="en-US" altLang="ko-KR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6" name="Picture 2" descr="\\504roomteacher\공용폴더\02.팀프로젝트(2차)\C팀(정도희,김경현,주은아)\04.설계문서\스토리보드\ppt 제작 참고용 이미지\아나바다 설계_v2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35" y="1029497"/>
            <a:ext cx="9650777" cy="523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45535" y="1029498"/>
            <a:ext cx="7401325" cy="5236384"/>
          </a:xfrm>
          <a:prstGeom prst="rect">
            <a:avLst/>
          </a:prstGeom>
          <a:solidFill>
            <a:srgbClr val="7E8EBA">
              <a:alpha val="2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53631" y="1270542"/>
            <a:ext cx="670869" cy="69456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8" idx="4"/>
          </p:cNvCxnSpPr>
          <p:nvPr/>
        </p:nvCxnSpPr>
        <p:spPr>
          <a:xfrm rot="16200000" flipH="1">
            <a:off x="5762020" y="-707846"/>
            <a:ext cx="194426" cy="5540334"/>
          </a:xfrm>
          <a:prstGeom prst="bentConnector2">
            <a:avLst/>
          </a:prstGeom>
          <a:ln w="28575">
            <a:solidFill>
              <a:srgbClr val="C0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9064" y="2217548"/>
            <a:ext cx="5540335" cy="369332"/>
          </a:xfrm>
          <a:prstGeom prst="rect">
            <a:avLst/>
          </a:prstGeom>
          <a:solidFill>
            <a:srgbClr val="F8F200">
              <a:alpha val="72941"/>
            </a:srgbClr>
          </a:solidFill>
          <a:ln w="19050">
            <a:solidFill>
              <a:srgbClr val="DDC327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맑은 고딕" pitchFamily="50" charset="-127"/>
                <a:ea typeface="맑은 고딕" pitchFamily="50" charset="-127"/>
              </a:rPr>
              <a:t>스토리보드상에서 사용자 </a:t>
            </a:r>
            <a:r>
              <a:rPr lang="en-US" altLang="ko-KR" sz="1800"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sz="1800">
                <a:latin typeface="맑은 고딕" pitchFamily="50" charset="-127"/>
                <a:ea typeface="맑은 고딕" pitchFamily="50" charset="-127"/>
              </a:rPr>
              <a:t>에 대한 처리 방법 설계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6860" y="1029497"/>
            <a:ext cx="2304000" cy="52363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36000" rtlCol="0" anchor="ctr"/>
          <a:lstStyle/>
          <a:p>
            <a:pPr marL="180975" indent="-180975">
              <a:spcAft>
                <a:spcPts val="400"/>
              </a:spcAft>
              <a:buFont typeface="Wingdings"/>
              <a:buAutoNum type="arabicPeriod"/>
            </a:pP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화면으로 이동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80975" indent="-180975">
              <a:spcAft>
                <a:spcPts val="400"/>
              </a:spcAft>
              <a:buFont typeface="Wingdings"/>
              <a:buAutoNum type="arabicPeriod"/>
            </a:pP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구분에 따른 </a:t>
            </a:r>
            <a:r>
              <a:rPr lang="ko-KR" altLang="en-US" sz="1000" spc="-5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글목록을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보여줌</a:t>
            </a: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페이지로 이동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페이지로 이동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 </a:t>
            </a:r>
            <a:r>
              <a:rPr lang="ko-KR" altLang="en-US" sz="1000" spc="-5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환영메세지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표시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로그아웃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버튼으로 바뀜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고정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공지</a:t>
            </a: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페이지에 대한 안내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옵션 선택</a:t>
            </a: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기본 아이디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선택된 버튼은 활성화</a:t>
            </a: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초록색</a:t>
            </a: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키워드를 입력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검색을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수행하는 버튼</a:t>
            </a:r>
            <a:endParaRPr lang="en-US" altLang="ko-KR" sz="1000" b="1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상태 </a:t>
            </a: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글쓰기 화면 이동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로그아웃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상태 </a:t>
            </a: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화면 이동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 방법 안내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글의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구분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글의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제목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첨부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여부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작성일자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페이지에서 </a:t>
            </a: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-10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페이지로 이동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이동할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 있는 페이지를 보여줌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페이지는 활성화 상태</a:t>
            </a: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초록색</a:t>
            </a: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17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페이지에서 </a:t>
            </a: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+10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페이지로 이동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사용한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템플릿의 저작권 표시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19</a:t>
            </a: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거래 상태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Aft>
                <a:spcPts val="400"/>
              </a:spcAft>
              <a:defRPr/>
            </a:pPr>
            <a:r>
              <a:rPr lang="en-US" altLang="ko-KR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000" spc="-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 </a:t>
            </a:r>
            <a:r>
              <a:rPr lang="ko-KR" altLang="en-US" sz="1000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작성자가 관리하는 부분</a:t>
            </a:r>
            <a:endParaRPr lang="en-US" altLang="ko-KR" sz="1000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38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22347" y="2766951"/>
            <a:ext cx="502326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변경내역</a:t>
            </a:r>
            <a:endParaRPr lang="en-US" altLang="ko-KR" sz="540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480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ko-KR" altLang="en-US" sz="4800">
                <a:solidFill>
                  <a:schemeClr val="accent6">
                    <a:lumMod val="75000"/>
                  </a:schemeClr>
                </a:solidFill>
                <a:latin typeface="맑은 고딕"/>
                <a:ea typeface="맑은 고딕"/>
              </a:rPr>
              <a:t>→ </a:t>
            </a:r>
            <a:r>
              <a:rPr lang="en-US" altLang="ko-KR" sz="480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480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차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02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2"/>
          <p:cNvSpPr/>
          <p:nvPr/>
        </p:nvSpPr>
        <p:spPr>
          <a:xfrm>
            <a:off x="471324" y="321638"/>
            <a:ext cx="2787020" cy="584775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smtClean="0">
                <a:latin typeface="맑은 고딕" pitchFamily="50" charset="-127"/>
                <a:ea typeface="맑은 고딕" pitchFamily="50" charset="-127"/>
                <a:cs typeface="Pattaya"/>
              </a:rPr>
              <a:t>변경내역 요약</a:t>
            </a:r>
            <a:endParaRPr kumimoji="0" lang="ko-KR" altLang="en-US" sz="32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09588" y="959217"/>
            <a:ext cx="5497511" cy="5870208"/>
            <a:chOff x="509588" y="571500"/>
            <a:chExt cx="5858853" cy="625604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9588" y="571500"/>
              <a:ext cx="5858853" cy="354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9588" y="3754147"/>
              <a:ext cx="5858853" cy="307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852939" y="375498"/>
            <a:ext cx="1154160" cy="477054"/>
          </a:xfrm>
          <a:prstGeom prst="rect">
            <a:avLst/>
          </a:prstGeom>
          <a:solidFill>
            <a:srgbClr val="E2CBB7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2</a:t>
            </a:r>
            <a:r>
              <a:rPr lang="ko-KR" altLang="en-US" sz="2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차</a:t>
            </a:r>
            <a:endParaRPr lang="ko-KR" altLang="en-US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4599" y="375498"/>
            <a:ext cx="1154160" cy="477054"/>
          </a:xfrm>
          <a:prstGeom prst="rect">
            <a:avLst/>
          </a:prstGeom>
          <a:solidFill>
            <a:srgbClr val="E2CBB7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3</a:t>
            </a:r>
            <a:r>
              <a:rPr lang="ko-KR" altLang="en-US" sz="2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차</a:t>
            </a:r>
            <a:endParaRPr lang="ko-KR" altLang="en-US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959218"/>
            <a:ext cx="5472717" cy="5551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4599" y="5626514"/>
            <a:ext cx="5472717" cy="1206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864834" y="959218"/>
            <a:ext cx="4142265" cy="1600438"/>
          </a:xfrm>
          <a:prstGeom prst="rect">
            <a:avLst/>
          </a:prstGeom>
          <a:solidFill>
            <a:srgbClr val="EBE347">
              <a:alpha val="72549"/>
            </a:srgbClr>
          </a:solidFill>
          <a:ln w="6350">
            <a:solidFill>
              <a:srgbClr val="DDC327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글 쓰기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삭제가 가능한 기본적인 게시판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회원가입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로그인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거래완료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거래완료취소 상태 변경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글 검색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게시글의 사진 유무 표시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페이징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SVN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12024" y="959218"/>
            <a:ext cx="4492334" cy="2462213"/>
          </a:xfrm>
          <a:prstGeom prst="rect">
            <a:avLst/>
          </a:prstGeom>
          <a:solidFill>
            <a:srgbClr val="EBE347">
              <a:alpha val="89000"/>
            </a:srgbClr>
          </a:solidFill>
          <a:ln w="6350">
            <a:solidFill>
              <a:srgbClr val="DDC327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에러페이지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사진 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alt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태그</a:t>
            </a:r>
            <a:endParaRPr lang="en-US" altLang="ko-KR" sz="140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이전글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다음글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서블릿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b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MVC2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패턴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목록 </a:t>
            </a:r>
            <a:r>
              <a:rPr lang="ko-KR" altLang="en-US" sz="14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지역</a:t>
            </a:r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>
                <a:latin typeface="맑은 고딕" pitchFamily="50" charset="-127"/>
                <a:ea typeface="맑은 고딕" pitchFamily="50" charset="-127"/>
              </a:rPr>
              <a:t>도</a:t>
            </a:r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>
                <a:latin typeface="맑은 고딕" pitchFamily="50" charset="-127"/>
                <a:ea typeface="맑은 고딕" pitchFamily="50" charset="-127"/>
              </a:rPr>
              <a:t>군</a:t>
            </a:r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>
                <a:latin typeface="맑은 고딕" pitchFamily="50" charset="-127"/>
                <a:ea typeface="맑은 고딕" pitchFamily="50" charset="-127"/>
              </a:rPr>
              <a:t>구</a:t>
            </a:r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1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lang="en-US" altLang="ko-KR" sz="14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거래완료 </a:t>
            </a:r>
            <a:r>
              <a:rPr lang="ko-KR" altLang="en-US" sz="1400" b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안보기</a:t>
            </a:r>
            <a:endParaRPr lang="en-US" altLang="ko-KR" sz="1400" b="1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검색 결과 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 검색옵션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검색어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유지</a:t>
            </a:r>
            <a:endParaRPr lang="en-US" altLang="ko-KR" sz="1400" b="1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회원가입 이메일 인증 </a:t>
            </a:r>
            <a:r>
              <a:rPr lang="en-US" altLang="ko-KR" sz="14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JAVA Mail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이메일 확인 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네이버 </a:t>
            </a:r>
            <a:r>
              <a:rPr lang="en-US" altLang="ko-KR" sz="14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Captchar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 API (Ajax)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댓글 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글 작성자가 댓글 시 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아이콘 표시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검색어 </a:t>
            </a:r>
            <a:r>
              <a:rPr lang="ko-KR" altLang="en-US" sz="14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자동완성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 기능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(Ajax)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endParaRPr lang="ko-KR" altLang="en-US" sz="14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5823283" y="1310231"/>
            <a:ext cx="597024" cy="342807"/>
          </a:xfrm>
          <a:custGeom>
            <a:avLst/>
            <a:gdLst>
              <a:gd name="connsiteX0" fmla="*/ 1696452 w 3729789"/>
              <a:gd name="connsiteY0" fmla="*/ 0 h 2141621"/>
              <a:gd name="connsiteX1" fmla="*/ 2490537 w 3729789"/>
              <a:gd name="connsiteY1" fmla="*/ 830179 h 2141621"/>
              <a:gd name="connsiteX2" fmla="*/ 0 w 3729789"/>
              <a:gd name="connsiteY2" fmla="*/ 1082842 h 2141621"/>
              <a:gd name="connsiteX3" fmla="*/ 2478505 w 3729789"/>
              <a:gd name="connsiteY3" fmla="*/ 1335505 h 2141621"/>
              <a:gd name="connsiteX4" fmla="*/ 1816768 w 3729789"/>
              <a:gd name="connsiteY4" fmla="*/ 2141621 h 2141621"/>
              <a:gd name="connsiteX5" fmla="*/ 3729789 w 3729789"/>
              <a:gd name="connsiteY5" fmla="*/ 1058779 h 2141621"/>
              <a:gd name="connsiteX6" fmla="*/ 1696452 w 3729789"/>
              <a:gd name="connsiteY6" fmla="*/ 0 h 214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29789" h="2141621">
                <a:moveTo>
                  <a:pt x="1696452" y="0"/>
                </a:moveTo>
                <a:lnTo>
                  <a:pt x="2490537" y="830179"/>
                </a:lnTo>
                <a:lnTo>
                  <a:pt x="0" y="1082842"/>
                </a:lnTo>
                <a:lnTo>
                  <a:pt x="2478505" y="1335505"/>
                </a:lnTo>
                <a:lnTo>
                  <a:pt x="1816768" y="2141621"/>
                </a:lnTo>
                <a:lnTo>
                  <a:pt x="3729789" y="1058779"/>
                </a:lnTo>
                <a:lnTo>
                  <a:pt x="169645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545795" y="1637694"/>
            <a:ext cx="1255549" cy="346234"/>
          </a:xfrm>
          <a:prstGeom prst="ellipse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1600" smtClean="0">
                <a:solidFill>
                  <a:srgbClr val="C00000"/>
                </a:solidFill>
                <a:effectLst>
                  <a:glow rad="139700">
                    <a:srgbClr val="EBE347"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</a:rPr>
              <a:t>기능 추가</a:t>
            </a:r>
            <a:endParaRPr lang="ko-KR" altLang="en-US" sz="1600" dirty="0" smtClean="0">
              <a:solidFill>
                <a:srgbClr val="C00000"/>
              </a:solidFill>
              <a:effectLst>
                <a:glow rad="139700">
                  <a:srgbClr val="EBE347">
                    <a:alpha val="40000"/>
                  </a:srgbClr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3873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9" name="그림 2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39" y="1900052"/>
            <a:ext cx="5128382" cy="2398815"/>
          </a:xfrm>
          <a:prstGeom prst="rect">
            <a:avLst/>
          </a:prstGeom>
        </p:spPr>
      </p:pic>
      <p:pic>
        <p:nvPicPr>
          <p:cNvPr id="300" name="그림 2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39" y="4298867"/>
            <a:ext cx="5128382" cy="2215520"/>
          </a:xfrm>
          <a:prstGeom prst="rect">
            <a:avLst/>
          </a:prstGeom>
        </p:spPr>
      </p:pic>
      <p:pic>
        <p:nvPicPr>
          <p:cNvPr id="301" name="그림 3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886349"/>
            <a:ext cx="5459346" cy="2771376"/>
          </a:xfrm>
          <a:prstGeom prst="rect">
            <a:avLst/>
          </a:prstGeom>
        </p:spPr>
      </p:pic>
      <p:pic>
        <p:nvPicPr>
          <p:cNvPr id="302" name="그림 30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3650" y="4319400"/>
            <a:ext cx="5459346" cy="2413907"/>
          </a:xfrm>
          <a:prstGeom prst="rect">
            <a:avLst/>
          </a:prstGeom>
        </p:spPr>
      </p:pic>
      <p:sp>
        <p:nvSpPr>
          <p:cNvPr id="303" name="직사각형 302"/>
          <p:cNvSpPr/>
          <p:nvPr/>
        </p:nvSpPr>
        <p:spPr>
          <a:xfrm>
            <a:off x="2802981" y="1422788"/>
            <a:ext cx="11208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ID" altLang="ko-KR" b="1" dirty="0">
                <a:solidFill>
                  <a:srgbClr val="339966"/>
                </a:solidFill>
                <a:latin typeface="한컴 윤고딕 230" pitchFamily="18" charset="-127"/>
                <a:ea typeface="한컴 윤고딕 230" pitchFamily="18" charset="-127"/>
              </a:rPr>
              <a:t>[</a:t>
            </a:r>
            <a:r>
              <a:rPr lang="ko-KR" altLang="en-US" b="1" dirty="0">
                <a:solidFill>
                  <a:srgbClr val="339966"/>
                </a:solidFill>
                <a:latin typeface="한컴 윤고딕 230" pitchFamily="18" charset="-127"/>
                <a:ea typeface="한컴 윤고딕 230" pitchFamily="18" charset="-127"/>
              </a:rPr>
              <a:t>아나</a:t>
            </a:r>
            <a:r>
              <a:rPr lang="en-US" altLang="ko-KR" b="1" dirty="0">
                <a:solidFill>
                  <a:srgbClr val="339966"/>
                </a:solidFill>
                <a:latin typeface="한컴 윤고딕 230" pitchFamily="18" charset="-127"/>
                <a:ea typeface="한컴 윤고딕 230" pitchFamily="18" charset="-127"/>
              </a:rPr>
              <a:t>]</a:t>
            </a:r>
            <a:endParaRPr lang="en-ID" altLang="ko-KR" b="1" dirty="0">
              <a:solidFill>
                <a:srgbClr val="339966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04" name="직사각형 303"/>
          <p:cNvSpPr/>
          <p:nvPr/>
        </p:nvSpPr>
        <p:spPr>
          <a:xfrm>
            <a:off x="8512913" y="1360877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1D8EC1"/>
                </a:solidFill>
                <a:latin typeface="한컴 윤고딕 230" pitchFamily="18" charset="-127"/>
                <a:ea typeface="한컴 윤고딕 230" pitchFamily="18" charset="-127"/>
              </a:rPr>
              <a:t>[</a:t>
            </a:r>
            <a:r>
              <a:rPr lang="ko-KR" altLang="en-US" b="1" dirty="0">
                <a:solidFill>
                  <a:srgbClr val="1D8EC1"/>
                </a:solidFill>
                <a:latin typeface="한컴 윤고딕 230" pitchFamily="18" charset="-127"/>
                <a:ea typeface="한컴 윤고딕 230" pitchFamily="18" charset="-127"/>
              </a:rPr>
              <a:t>바다</a:t>
            </a:r>
            <a:r>
              <a:rPr lang="en-US" altLang="ko-KR" b="1" dirty="0">
                <a:solidFill>
                  <a:srgbClr val="1D8EC1"/>
                </a:solidFill>
                <a:latin typeface="한컴 윤고딕 230" pitchFamily="18" charset="-127"/>
                <a:ea typeface="한컴 윤고딕 230" pitchFamily="18" charset="-127"/>
              </a:rPr>
              <a:t>]</a:t>
            </a:r>
            <a:endParaRPr lang="en-ID" altLang="ko-KR" b="1" dirty="0">
              <a:solidFill>
                <a:srgbClr val="1D8EC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Rectangle 92"/>
          <p:cNvSpPr/>
          <p:nvPr/>
        </p:nvSpPr>
        <p:spPr>
          <a:xfrm>
            <a:off x="471323" y="321638"/>
            <a:ext cx="5434177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latin typeface="맑은 고딕" pitchFamily="50" charset="-127"/>
                <a:ea typeface="맑은 고딕" pitchFamily="50" charset="-127"/>
                <a:cs typeface="Pattaya"/>
              </a:rPr>
              <a:t>메뉴별 테마 색상 </a:t>
            </a:r>
            <a:r>
              <a:rPr kumimoji="0" lang="ko-KR" altLang="en-US" sz="3600" b="0" i="0" u="none" strike="noStrike" kern="1200" cap="none" spc="0" normalizeH="0" baseline="0" smtClean="0">
                <a:latin typeface="맑은 고딕" pitchFamily="50" charset="-127"/>
                <a:ea typeface="맑은 고딕" pitchFamily="50" charset="-127"/>
                <a:cs typeface="Pattaya"/>
              </a:rPr>
              <a:t>적용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4039" y="1946008"/>
            <a:ext cx="635330" cy="296883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358324" y="1946008"/>
            <a:ext cx="635330" cy="296883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51390" y="2242147"/>
            <a:ext cx="768791" cy="385306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128448" y="2242147"/>
            <a:ext cx="768791" cy="385306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668889" y="3237570"/>
            <a:ext cx="216000" cy="144000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161082" y="3475300"/>
            <a:ext cx="216000" cy="144000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11624" y="6237311"/>
            <a:ext cx="1559434" cy="277075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256239" y="6191011"/>
            <a:ext cx="1790585" cy="396000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97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4" y="1436691"/>
            <a:ext cx="7726335" cy="25534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8770" y="1330049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770" y="4166267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4" y="4098999"/>
            <a:ext cx="7726335" cy="261324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501567" y="3990109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657600" y="1876302"/>
            <a:ext cx="1270660" cy="296883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57600" y="4451267"/>
            <a:ext cx="3966358" cy="646332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55360" y="4190017"/>
            <a:ext cx="596005" cy="249382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53299" y="6198919"/>
            <a:ext cx="629388" cy="380011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635967" y="6208819"/>
            <a:ext cx="638908" cy="370111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92"/>
          <p:cNvSpPr/>
          <p:nvPr/>
        </p:nvSpPr>
        <p:spPr>
          <a:xfrm>
            <a:off x="368144" y="331600"/>
            <a:ext cx="4065051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글 보기 화면 변경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0302" y="2019296"/>
            <a:ext cx="198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ko-KR" altLang="en-US" sz="16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개인 정보 취약</a:t>
            </a:r>
            <a:endParaRPr lang="en-US" altLang="ko-KR" sz="16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24636" y="5743667"/>
            <a:ext cx="467354" cy="249382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08959" y="6027055"/>
            <a:ext cx="2203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ko-KR" altLang="en-US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이전으로 넘어가는                     시간 최소화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0286" y="5655609"/>
            <a:ext cx="198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ko-KR" altLang="en-US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작성자 분류</a:t>
            </a:r>
            <a:endParaRPr lang="en-US" altLang="ko-KR" sz="1600" dirty="0" smtClean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8753" y="5057316"/>
            <a:ext cx="1977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ko-KR" altLang="en-US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개인 정보 강화</a:t>
            </a:r>
            <a:r>
              <a:rPr lang="en-US" altLang="ko-KR" sz="16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본인 인증 </a:t>
            </a:r>
            <a:r>
              <a:rPr lang="ko-KR" altLang="en-US" sz="1600" dirty="0" err="1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캡차</a:t>
            </a:r>
            <a:r>
              <a:rPr lang="en-US" altLang="ko-KR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dirty="0" smtClean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8753" y="4689487"/>
            <a:ext cx="2322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altLang="ko-KR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아나</a:t>
            </a:r>
            <a:r>
              <a:rPr lang="en-US" altLang="ko-KR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] [</a:t>
            </a:r>
            <a:r>
              <a:rPr lang="ko-KR" altLang="en-US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바다</a:t>
            </a:r>
            <a:r>
              <a:rPr lang="en-US" altLang="ko-KR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6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구분</a:t>
            </a:r>
            <a:endParaRPr lang="en-US" altLang="ko-KR" sz="1600" dirty="0" smtClean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41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8770" y="1330049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770" y="4166267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501567" y="3990109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92"/>
          <p:cNvSpPr/>
          <p:nvPr/>
        </p:nvSpPr>
        <p:spPr>
          <a:xfrm>
            <a:off x="368143" y="331600"/>
            <a:ext cx="591827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본인 인증 강화</a:t>
            </a:r>
            <a:r>
              <a:rPr lang="en-US" altLang="ko-KR" sz="3600" dirty="0">
                <a:latin typeface="맑은 고딕" pitchFamily="50" charset="-127"/>
                <a:ea typeface="맑은 고딕" pitchFamily="50" charset="-127"/>
                <a:cs typeface="Pattaya"/>
              </a:rPr>
              <a:t> (Java Mail)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19" y="1264551"/>
            <a:ext cx="7432719" cy="2568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3772" y="1963897"/>
            <a:ext cx="301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간단한 정보 </a:t>
            </a:r>
            <a:r>
              <a:rPr lang="ko-KR" altLang="en-US" sz="16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수집에 대한 동의</a:t>
            </a: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03218" y="4166267"/>
            <a:ext cx="7432719" cy="250123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83772" y="4869160"/>
            <a:ext cx="301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이메일 인증 후 회원가입 완료</a:t>
            </a:r>
            <a:endParaRPr lang="ko-KR" altLang="en-US" sz="16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49842" y="6023763"/>
            <a:ext cx="1574708" cy="370111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95749" y="1412776"/>
            <a:ext cx="5229225" cy="1244699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1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92"/>
          <p:cNvSpPr/>
          <p:nvPr/>
        </p:nvSpPr>
        <p:spPr>
          <a:xfrm>
            <a:off x="368143" y="331600"/>
            <a:ext cx="4917373" cy="584775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200" dirty="0" smtClean="0">
                <a:latin typeface="맑은 고딕" pitchFamily="50" charset="-127"/>
                <a:ea typeface="맑은 고딕" pitchFamily="50" charset="-127"/>
                <a:cs typeface="Pattaya"/>
              </a:rPr>
              <a:t>메일 </a:t>
            </a:r>
            <a:r>
              <a:rPr lang="ko-KR" altLang="en-US" sz="3200" dirty="0">
                <a:latin typeface="맑은 고딕" pitchFamily="50" charset="-127"/>
                <a:ea typeface="맑은 고딕" pitchFamily="50" charset="-127"/>
                <a:cs typeface="Pattaya"/>
              </a:rPr>
              <a:t>인증 흐름</a:t>
            </a:r>
            <a:r>
              <a:rPr lang="en-US" altLang="ko-KR" sz="3200" dirty="0">
                <a:latin typeface="맑은 고딕" pitchFamily="50" charset="-127"/>
                <a:ea typeface="맑은 고딕" pitchFamily="50" charset="-127"/>
                <a:cs typeface="Pattaya"/>
              </a:rPr>
              <a:t> (Java Mail)</a:t>
            </a:r>
            <a:endParaRPr lang="ko-KR" altLang="en-US" sz="32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74" y="1088113"/>
            <a:ext cx="4295555" cy="5456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5907" y="1544940"/>
            <a:ext cx="6793024" cy="4508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651" y="3654332"/>
            <a:ext cx="4667504" cy="1758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69188" y="6070537"/>
            <a:ext cx="1524776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입력폼</a:t>
            </a:r>
            <a:r>
              <a:rPr lang="ko-KR" altLang="en-US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유효성 확인</a:t>
            </a:r>
            <a:endParaRPr lang="ko-KR" altLang="en-US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073348" y="5997682"/>
            <a:ext cx="327099" cy="33884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50" name="타원 49"/>
          <p:cNvSpPr/>
          <p:nvPr/>
        </p:nvSpPr>
        <p:spPr>
          <a:xfrm>
            <a:off x="5035201" y="3654332"/>
            <a:ext cx="363775" cy="37338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sp>
        <p:nvSpPr>
          <p:cNvPr id="51" name="직사각형 50"/>
          <p:cNvSpPr/>
          <p:nvPr/>
        </p:nvSpPr>
        <p:spPr>
          <a:xfrm>
            <a:off x="7466155" y="5375497"/>
            <a:ext cx="1110007" cy="190249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8633262" y="5311326"/>
            <a:ext cx="350964" cy="31859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9073116" y="4629037"/>
            <a:ext cx="2895600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하이퍼링크 </a:t>
            </a:r>
            <a:r>
              <a:rPr lang="ko-KR" altLang="en-US" sz="11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인증 완료</a:t>
            </a:r>
            <a:endParaRPr lang="en-US" altLang="ko-KR" sz="11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en-US" altLang="ko-KR" sz="11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emailOk</a:t>
            </a:r>
            <a:r>
              <a:rPr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컬럼의</a:t>
            </a:r>
            <a:r>
              <a:rPr lang="ko-KR" altLang="en-US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값을 </a:t>
            </a:r>
            <a:r>
              <a:rPr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N </a:t>
            </a:r>
            <a:r>
              <a: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→</a:t>
            </a:r>
            <a:r>
              <a:rPr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Y</a:t>
            </a:r>
            <a:r>
              <a:rPr lang="ko-KR" altLang="en-US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 변경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꺾인 연결선 4"/>
          <p:cNvCxnSpPr/>
          <p:nvPr/>
        </p:nvCxnSpPr>
        <p:spPr>
          <a:xfrm flipV="1">
            <a:off x="2193965" y="3827070"/>
            <a:ext cx="2548159" cy="2170613"/>
          </a:xfrm>
          <a:prstGeom prst="bent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endCxn id="51" idx="1"/>
          </p:cNvCxnSpPr>
          <p:nvPr/>
        </p:nvCxnSpPr>
        <p:spPr>
          <a:xfrm>
            <a:off x="5498366" y="3762185"/>
            <a:ext cx="1967789" cy="1708437"/>
          </a:xfrm>
          <a:prstGeom prst="bent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8770" y="1330049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770" y="4166267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501567" y="3990109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92"/>
          <p:cNvSpPr/>
          <p:nvPr/>
        </p:nvSpPr>
        <p:spPr>
          <a:xfrm>
            <a:off x="403770" y="292538"/>
            <a:ext cx="356096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메인 목록 변경</a:t>
            </a:r>
            <a:endParaRPr lang="en-US" altLang="ko-KR" sz="36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26" y="1246924"/>
            <a:ext cx="7908945" cy="26390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27" y="4071333"/>
            <a:ext cx="7908945" cy="27390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85390" y="5303446"/>
            <a:ext cx="2873807" cy="261257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57678" y="5925663"/>
            <a:ext cx="261274" cy="213756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91118" y="4750132"/>
            <a:ext cx="2161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정렬 기능 </a:t>
            </a: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7520" y="1947260"/>
            <a:ext cx="2541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ko-KR" altLang="en-US" sz="140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편의성을 제공하지 않는 간단한 </a:t>
            </a: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목록 화면</a:t>
            </a:r>
            <a:endParaRPr lang="en-US" altLang="ko-KR" sz="14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5308" y="5057909"/>
            <a:ext cx="2539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거래 지역 구분</a:t>
            </a:r>
            <a:endParaRPr lang="en-US" altLang="ko-KR" sz="14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거래완료 안보기</a:t>
            </a:r>
            <a:endParaRPr lang="en-US" altLang="ko-KR" sz="14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이미지 첨부된 </a:t>
            </a:r>
            <a:r>
              <a:rPr lang="ko-KR" altLang="en-US" sz="1400" dirty="0" err="1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사진 아이콘 </a:t>
            </a: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표시</a:t>
            </a:r>
            <a:endParaRPr lang="en-US" altLang="ko-KR" sz="14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06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92"/>
          <p:cNvSpPr/>
          <p:nvPr/>
        </p:nvSpPr>
        <p:spPr>
          <a:xfrm>
            <a:off x="403771" y="292538"/>
            <a:ext cx="3922709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정렬</a:t>
            </a:r>
            <a:r>
              <a:rPr lang="ko-KR" altLang="en-US" sz="3600">
                <a:latin typeface="맑은 고딕" pitchFamily="50" charset="-127"/>
                <a:ea typeface="맑은 고딕" pitchFamily="50" charset="-127"/>
                <a:cs typeface="Pattaya"/>
              </a:rPr>
              <a:t> </a:t>
            </a:r>
            <a:r>
              <a:rPr lang="en-US" altLang="ko-KR" sz="3200">
                <a:latin typeface="맑은 고딕" pitchFamily="50" charset="-127"/>
                <a:ea typeface="맑은 고딕" pitchFamily="50" charset="-127"/>
                <a:cs typeface="Pattaya"/>
              </a:rPr>
              <a:t>- </a:t>
            </a:r>
            <a:r>
              <a:rPr lang="ko-KR" altLang="en-US" sz="3200">
                <a:latin typeface="맑은 고딕" pitchFamily="50" charset="-127"/>
                <a:ea typeface="맑은 고딕" pitchFamily="50" charset="-127"/>
                <a:cs typeface="Pattaya"/>
              </a:rPr>
              <a:t>지역 선택</a:t>
            </a:r>
            <a:endParaRPr lang="en-US" altLang="ko-KR" sz="32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62233" y="977900"/>
            <a:ext cx="5332868" cy="5309389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326" y="977900"/>
            <a:ext cx="5379174" cy="5309389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575138" y="4245669"/>
            <a:ext cx="1502685" cy="1635881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47156" y="3736586"/>
            <a:ext cx="1527982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도 선택 후</a:t>
            </a:r>
            <a:endParaRPr lang="en-US" altLang="ko-KR" sz="1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군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구 선택 후</a:t>
            </a:r>
            <a:endParaRPr lang="en-US" altLang="ko-KR" sz="1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 클릭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7647" y="3859696"/>
            <a:ext cx="2706190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ko-KR" altLang="en-US" sz="14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시군구의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게시글만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보여줌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169400" y="4258369"/>
            <a:ext cx="1502685" cy="216881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169400" y="4797152"/>
            <a:ext cx="1502685" cy="1422673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9468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9FC2F39-B0D1-4A81-A89A-80842342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9254D85-09D9-4499-BE1A-401A65408CB4}"/>
              </a:ext>
            </a:extLst>
          </p:cNvPr>
          <p:cNvSpPr/>
          <p:nvPr/>
        </p:nvSpPr>
        <p:spPr>
          <a:xfrm>
            <a:off x="704272" y="2567491"/>
            <a:ext cx="2160000" cy="216000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41772" y="3108501"/>
            <a:ext cx="2661350" cy="101566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팀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  </a:t>
            </a:r>
            <a:r>
              <a:rPr kumimoji="1"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소개</a:t>
            </a:r>
            <a:endParaRPr kumimoji="1"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414" y="957230"/>
            <a:ext cx="5208586" cy="56032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3799" y="957230"/>
            <a:ext cx="5245919" cy="56032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\\504roomteacher\공용폴더\03.팀프로젝트(3차)\C팀(주은아,정도희,김경현)\07.최종발표\화살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2" y="4426386"/>
            <a:ext cx="768526" cy="45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970593" y="4277359"/>
            <a:ext cx="896807" cy="164268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69880" y="4248473"/>
            <a:ext cx="896807" cy="164268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06176" y="5571460"/>
            <a:ext cx="1385664" cy="606056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50549" y="4885884"/>
            <a:ext cx="2526654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거래완료 </a:t>
            </a:r>
            <a:r>
              <a:rPr lang="ko-KR" altLang="en-US" sz="14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게시글은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제외하고 </a:t>
            </a:r>
            <a:endParaRPr lang="en-US" altLang="ko-KR" sz="14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거래중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게시글만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표시</a:t>
            </a:r>
            <a:endParaRPr lang="ko-KR" altLang="en-US" sz="1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2"/>
          <p:cNvSpPr/>
          <p:nvPr/>
        </p:nvSpPr>
        <p:spPr>
          <a:xfrm>
            <a:off x="318710" y="159776"/>
            <a:ext cx="5273130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algn="ctr" latinLnBrk="0">
              <a:spcBef>
                <a:spcPct val="0"/>
              </a:spcBef>
              <a:defRPr/>
            </a:pP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정렬</a:t>
            </a: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 </a:t>
            </a:r>
            <a:r>
              <a:rPr lang="en-US" altLang="ko-KR" sz="3200" dirty="0">
                <a:latin typeface="맑은 고딕" pitchFamily="50" charset="-127"/>
                <a:ea typeface="맑은 고딕" pitchFamily="50" charset="-127"/>
                <a:cs typeface="Pattaya"/>
              </a:rPr>
              <a:t>- </a:t>
            </a:r>
            <a:r>
              <a:rPr lang="ko-KR" altLang="en-US" sz="3200" dirty="0">
                <a:latin typeface="맑은 고딕" pitchFamily="50" charset="-127"/>
                <a:ea typeface="맑은 고딕" pitchFamily="50" charset="-127"/>
                <a:cs typeface="Pattaya"/>
              </a:rPr>
              <a:t>거래완료 안보기</a:t>
            </a:r>
            <a:endParaRPr lang="en-US" altLang="ko-KR" sz="32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37818971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8770" y="1330049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770" y="4166267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501567" y="3990109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92"/>
          <p:cNvSpPr/>
          <p:nvPr/>
        </p:nvSpPr>
        <p:spPr>
          <a:xfrm>
            <a:off x="403770" y="292538"/>
            <a:ext cx="356096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검색 기능 추가</a:t>
            </a:r>
            <a:endParaRPr lang="en-US" altLang="ko-KR" sz="36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1819" y="1947260"/>
            <a:ext cx="2766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검색 후 </a:t>
            </a:r>
            <a:r>
              <a:rPr lang="ko-KR" altLang="en-US" sz="1400" dirty="0" err="1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사라짐</a:t>
            </a:r>
            <a:endParaRPr lang="en-US" altLang="ko-KR" sz="14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1819" y="4795390"/>
            <a:ext cx="253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ko-KR" altLang="en-US" sz="1400" dirty="0" err="1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검색시</a:t>
            </a: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유지</a:t>
            </a:r>
            <a:endParaRPr lang="en-US" altLang="ko-KR" sz="14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33" y="1273120"/>
            <a:ext cx="8027072" cy="25982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30" y="4135712"/>
            <a:ext cx="8167950" cy="266049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156363" y="1924519"/>
            <a:ext cx="1591293" cy="355601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18757" y="4808245"/>
            <a:ext cx="1591293" cy="355601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8770" y="1330049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770" y="4166267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후</a:t>
            </a:r>
          </a:p>
        </p:txBody>
      </p:sp>
      <p:sp>
        <p:nvSpPr>
          <p:cNvPr id="20" name="Rectangle 92"/>
          <p:cNvSpPr/>
          <p:nvPr/>
        </p:nvSpPr>
        <p:spPr>
          <a:xfrm>
            <a:off x="403770" y="292538"/>
            <a:ext cx="356096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검색 </a:t>
            </a:r>
            <a:r>
              <a:rPr lang="en-US" altLang="ko-KR" sz="3600" dirty="0">
                <a:latin typeface="맑은 고딕" pitchFamily="50" charset="-127"/>
                <a:ea typeface="맑은 고딕" pitchFamily="50" charset="-127"/>
                <a:cs typeface="Pattaya"/>
              </a:rPr>
              <a:t>(</a:t>
            </a: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자동완성</a:t>
            </a:r>
            <a:r>
              <a:rPr lang="en-US" altLang="ko-KR" sz="3600" dirty="0">
                <a:latin typeface="맑은 고딕" pitchFamily="50" charset="-127"/>
                <a:ea typeface="맑은 고딕" pitchFamily="50" charset="-127"/>
                <a:cs typeface="Pattaya"/>
              </a:rPr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82387" y="3990110"/>
            <a:ext cx="8480313" cy="271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501567" y="3990109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1" y="1216944"/>
            <a:ext cx="7918566" cy="266049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1820" y="1947260"/>
            <a:ext cx="2230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ko-KR" altLang="en-US" sz="140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검색 키워드 입력시 자동완성이 없음</a:t>
            </a:r>
            <a:endParaRPr lang="en-US" altLang="ko-KR" sz="14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1819" y="4795390"/>
            <a:ext cx="215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검색 키워드 </a:t>
            </a:r>
            <a:r>
              <a:rPr lang="ko-KR" altLang="en-US" sz="1400" dirty="0" err="1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ko-KR" altLang="en-US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자동완성 제공</a:t>
            </a:r>
            <a:endParaRPr lang="en-US" altLang="ko-KR" sz="14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44949" y="4708537"/>
            <a:ext cx="1260475" cy="1625588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97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504roomteacher\공용폴더\03.팀프로젝트(3차)\C팀(주은아,정도희,김경현)\07.최종발표\참고용 이미지\400수정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43" y="1248204"/>
            <a:ext cx="7676490" cy="284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8770" y="1330049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770" y="4166267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후</a:t>
            </a:r>
          </a:p>
        </p:txBody>
      </p:sp>
      <p:sp>
        <p:nvSpPr>
          <p:cNvPr id="20" name="Rectangle 92"/>
          <p:cNvSpPr/>
          <p:nvPr/>
        </p:nvSpPr>
        <p:spPr>
          <a:xfrm>
            <a:off x="403770" y="292538"/>
            <a:ext cx="356096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 smtClean="0">
                <a:latin typeface="맑은 고딕" pitchFamily="50" charset="-127"/>
                <a:ea typeface="맑은 고딕" pitchFamily="50" charset="-127"/>
                <a:cs typeface="Pattaya"/>
              </a:rPr>
              <a:t>오류 페이지</a:t>
            </a:r>
            <a:endParaRPr lang="en-US" altLang="ko-KR" sz="36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501567" y="3990109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1820" y="1947260"/>
            <a:ext cx="22304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ko-KR" altLang="en-US" sz="140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부정적 인식</a:t>
            </a:r>
            <a:endParaRPr lang="en-US" altLang="ko-KR" sz="1400" smtClean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ko-KR" altLang="en-US" sz="140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프로그램 취약점을 노출</a:t>
            </a:r>
            <a:endParaRPr lang="en-US" altLang="ko-KR" sz="14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1678" y="4857393"/>
            <a:ext cx="2154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4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정상적인 주소로</a:t>
            </a:r>
            <a:r>
              <a:rPr lang="en-US" altLang="ko-KR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400" dirty="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돌아갈 수 있는 </a:t>
            </a:r>
            <a:r>
              <a:rPr lang="ko-KR" altLang="en-US" sz="140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서비스를 제공</a:t>
            </a:r>
            <a:endParaRPr lang="en-US" altLang="ko-KR" sz="1400" smtClean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1400" smtClean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프로그램 취약점 노출 개선</a:t>
            </a:r>
            <a:endParaRPr lang="en-US" altLang="ko-KR" sz="1400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44949" y="4708537"/>
            <a:ext cx="1260475" cy="1625588"/>
          </a:xfrm>
          <a:prstGeom prst="rect">
            <a:avLst/>
          </a:prstGeom>
          <a:noFill/>
          <a:ln w="2857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\\504roomteacher\공용폴더\03.팀프로젝트(3차)\C팀(주은아,정도희,김경현)\07.최종발표\참고용 이미지\[변경내역 추가]4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3" y="4065068"/>
            <a:ext cx="3248307" cy="271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504roomteacher\공용폴더\03.팀프로젝트(3차)\C팀(주은아,정도희,김경현)\07.최종발표\참고용 이미지\500수정전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7150" y="1425746"/>
            <a:ext cx="5633409" cy="234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504roomteacher\공용폴더\03.팀프로젝트(3차)\C팀(주은아,정도희,김경현)\07.최종발표\참고용 이미지\[변경내역 추가]5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9" y="4065068"/>
            <a:ext cx="4501854" cy="27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5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253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2"/>
          <p:cNvSpPr/>
          <p:nvPr/>
        </p:nvSpPr>
        <p:spPr>
          <a:xfrm>
            <a:off x="403770" y="292538"/>
            <a:ext cx="5296386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결함관리 </a:t>
            </a:r>
            <a:r>
              <a:rPr lang="ko-KR" altLang="en-US" sz="3600">
                <a:latin typeface="맑은 고딕" pitchFamily="50" charset="-127"/>
                <a:ea typeface="맑은 고딕" pitchFamily="50" charset="-127"/>
                <a:cs typeface="Pattaya"/>
              </a:rPr>
              <a:t>및 </a:t>
            </a:r>
            <a:r>
              <a:rPr lang="ko-KR" altLang="en-US" sz="3600" dirty="0" err="1">
                <a:latin typeface="맑은 고딕" pitchFamily="50" charset="-127"/>
                <a:ea typeface="맑은 고딕" pitchFamily="50" charset="-127"/>
                <a:cs typeface="Pattaya"/>
              </a:rPr>
              <a:t>리팩토링</a:t>
            </a:r>
            <a:endParaRPr lang="en-US" altLang="ko-KR" sz="36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8770" y="1330049"/>
            <a:ext cx="4191763" cy="1355875"/>
            <a:chOff x="498770" y="1330049"/>
            <a:chExt cx="2660073" cy="1355875"/>
          </a:xfrm>
        </p:grpSpPr>
        <p:sp>
          <p:nvSpPr>
            <p:cNvPr id="4" name="TextBox 3"/>
            <p:cNvSpPr txBox="1"/>
            <p:nvPr/>
          </p:nvSpPr>
          <p:spPr>
            <a:xfrm>
              <a:off x="498770" y="1330049"/>
              <a:ext cx="26600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800" b="1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호환성</a:t>
              </a:r>
              <a:r>
                <a:rPr lang="ko-KR" altLang="en-US" sz="2800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 변경 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1820" y="1947260"/>
              <a:ext cx="22304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charset="0"/>
                <a:buChar char="•"/>
              </a:pPr>
              <a:r>
                <a:rPr lang="ko-KR" altLang="en-US" sz="1400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호환성이 낮은 객체 사용</a:t>
              </a:r>
              <a:endParaRPr lang="en-US" altLang="ko-KR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 algn="l">
                <a:buFont typeface="Arial" charset="0"/>
                <a:buChar char="•"/>
              </a:pPr>
              <a:r>
                <a:rPr lang="ko-KR" altLang="en-US" sz="1400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다른 </a:t>
              </a:r>
              <a:r>
                <a:rPr lang="ko-KR" altLang="en-US" sz="1400" dirty="0" err="1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메소드와</a:t>
              </a:r>
              <a:r>
                <a:rPr lang="ko-KR" altLang="en-US" sz="1400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 사용 시 잦은 오류</a:t>
              </a:r>
              <a:endParaRPr lang="en-US" altLang="ko-KR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377057" y="1330049"/>
            <a:ext cx="26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호환성 </a:t>
            </a:r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변경 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 flipV="1">
            <a:off x="6096000" y="1143000"/>
            <a:ext cx="0" cy="5483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dministrator\Desktop\결함관리 및 리팩토링\다른메소드호환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0" y="3272495"/>
            <a:ext cx="4733286" cy="12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결함관리 및 리팩토링\다른메소드호환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106" y="3284984"/>
            <a:ext cx="4720794" cy="119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1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253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2"/>
          <p:cNvSpPr/>
          <p:nvPr/>
        </p:nvSpPr>
        <p:spPr>
          <a:xfrm>
            <a:off x="403770" y="292538"/>
            <a:ext cx="5296386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결함관리 </a:t>
            </a:r>
            <a:r>
              <a:rPr lang="ko-KR" altLang="en-US" sz="3600">
                <a:latin typeface="맑은 고딕" pitchFamily="50" charset="-127"/>
                <a:ea typeface="맑은 고딕" pitchFamily="50" charset="-127"/>
                <a:cs typeface="Pattaya"/>
              </a:rPr>
              <a:t>및 </a:t>
            </a:r>
            <a:r>
              <a:rPr lang="ko-KR" altLang="en-US" sz="3600" dirty="0" err="1">
                <a:latin typeface="맑은 고딕" pitchFamily="50" charset="-127"/>
                <a:ea typeface="맑은 고딕" pitchFamily="50" charset="-127"/>
                <a:cs typeface="Pattaya"/>
              </a:rPr>
              <a:t>리팩토링</a:t>
            </a:r>
            <a:endParaRPr lang="en-US" altLang="ko-KR" sz="36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 flipV="1">
            <a:off x="6096000" y="1143001"/>
            <a:ext cx="0" cy="5444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00379" y="1330049"/>
            <a:ext cx="5503168" cy="2938126"/>
            <a:chOff x="300379" y="1330049"/>
            <a:chExt cx="5503168" cy="2938126"/>
          </a:xfrm>
        </p:grpSpPr>
        <p:grpSp>
          <p:nvGrpSpPr>
            <p:cNvPr id="5" name="그룹 4"/>
            <p:cNvGrpSpPr/>
            <p:nvPr/>
          </p:nvGrpSpPr>
          <p:grpSpPr>
            <a:xfrm>
              <a:off x="498770" y="1330049"/>
              <a:ext cx="4191763" cy="878821"/>
              <a:chOff x="498770" y="1330049"/>
              <a:chExt cx="2660073" cy="114043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98770" y="1330049"/>
                <a:ext cx="26600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800" b="1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XSS</a:t>
                </a:r>
                <a:r>
                  <a:rPr lang="ko-KR" altLang="en-US" sz="2800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 변경 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31820" y="1947260"/>
                <a:ext cx="22304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charset="0"/>
                  <a:buChar char="•"/>
                </a:pPr>
                <a:r>
                  <a:rPr lang="ko-KR" altLang="en-US" sz="1400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악의적인 공격에 취약</a:t>
                </a:r>
                <a:endParaRPr lang="en-US" altLang="ko-KR" sz="1400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285750" indent="-285750" algn="l">
                  <a:buFont typeface="Arial" charset="0"/>
                  <a:buChar char="•"/>
                </a:pPr>
                <a:r>
                  <a:rPr lang="ko-KR" altLang="en-US" sz="1400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서버 및 정보 유출 가능성</a:t>
                </a:r>
                <a:endParaRPr lang="en-US" altLang="ko-KR" sz="1400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6" name="Picture 2" descr="C:\Users\Administrator\Desktop\결함관리 및 리팩토링\xss대책전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379" y="2288281"/>
              <a:ext cx="5503168" cy="1979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00379" y="4063331"/>
            <a:ext cx="5323568" cy="2678591"/>
            <a:chOff x="622300" y="4063331"/>
            <a:chExt cx="5323568" cy="2678591"/>
          </a:xfrm>
        </p:grpSpPr>
        <p:pic>
          <p:nvPicPr>
            <p:cNvPr id="7" name="Picture 3" descr="C:\Users\Administrator\Desktop\결함관리 및 리팩토링\xss대책후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12" y="4954064"/>
              <a:ext cx="4933056" cy="1787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622300" y="4063331"/>
              <a:ext cx="4020010" cy="890733"/>
              <a:chOff x="403770" y="4166267"/>
              <a:chExt cx="2660073" cy="115234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03770" y="4166267"/>
                <a:ext cx="26600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800" b="1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XSS</a:t>
                </a:r>
                <a:r>
                  <a:rPr lang="ko-KR" altLang="en-US" sz="2800" b="1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2800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변경 후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1819" y="4795390"/>
                <a:ext cx="21542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ko-KR" altLang="en-US" sz="1400" dirty="0">
                    <a:solidFill>
                      <a:srgbClr val="554F4D"/>
                    </a:solidFill>
                    <a:latin typeface="맑은 고딕" pitchFamily="50" charset="-127"/>
                    <a:ea typeface="맑은 고딕" pitchFamily="50" charset="-127"/>
                  </a:rPr>
                  <a:t>비교적 안정적인 동작</a:t>
                </a:r>
                <a:endParaRPr lang="en-US" altLang="ko-KR" sz="1400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pic>
        <p:nvPicPr>
          <p:cNvPr id="1028" name="Picture 4" descr="C:\Users\Administrator\Desktop\결함관리 및 리팩토링\xss대책방법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1905000"/>
            <a:ext cx="48958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248812" y="1330049"/>
            <a:ext cx="419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사용 </a:t>
            </a:r>
            <a:r>
              <a:rPr lang="ko-KR" altLang="en-US" sz="2800" b="1" dirty="0" err="1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메소드</a:t>
            </a:r>
            <a:endParaRPr lang="ko-KR" altLang="en-US" sz="2800" b="1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88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253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2"/>
          <p:cNvSpPr/>
          <p:nvPr/>
        </p:nvSpPr>
        <p:spPr>
          <a:xfrm>
            <a:off x="403770" y="292538"/>
            <a:ext cx="5296386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결함관리 </a:t>
            </a:r>
            <a:r>
              <a:rPr lang="ko-KR" altLang="en-US" sz="3600">
                <a:latin typeface="맑은 고딕" pitchFamily="50" charset="-127"/>
                <a:ea typeface="맑은 고딕" pitchFamily="50" charset="-127"/>
                <a:cs typeface="Pattaya"/>
              </a:rPr>
              <a:t>및 </a:t>
            </a:r>
            <a:r>
              <a:rPr lang="ko-KR" altLang="en-US" sz="3600" dirty="0" err="1">
                <a:latin typeface="맑은 고딕" pitchFamily="50" charset="-127"/>
                <a:ea typeface="맑은 고딕" pitchFamily="50" charset="-127"/>
                <a:cs typeface="Pattaya"/>
              </a:rPr>
              <a:t>리팩토링</a:t>
            </a:r>
            <a:endParaRPr lang="en-US" altLang="ko-KR" sz="36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 flipV="1">
            <a:off x="6096000" y="1143001"/>
            <a:ext cx="0" cy="5287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98770" y="1330049"/>
            <a:ext cx="4191763" cy="783402"/>
            <a:chOff x="498770" y="1330049"/>
            <a:chExt cx="2660073" cy="1016607"/>
          </a:xfrm>
        </p:grpSpPr>
        <p:sp>
          <p:nvSpPr>
            <p:cNvPr id="4" name="TextBox 3"/>
            <p:cNvSpPr txBox="1"/>
            <p:nvPr/>
          </p:nvSpPr>
          <p:spPr>
            <a:xfrm>
              <a:off x="498770" y="1330049"/>
              <a:ext cx="2660073" cy="678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800" b="1" dirty="0" err="1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메소드</a:t>
              </a:r>
              <a:r>
                <a:rPr lang="ko-KR" altLang="en-US" sz="2800" b="1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리팩토링</a:t>
              </a:r>
              <a:r>
                <a:rPr lang="ko-KR" altLang="en-US" sz="2800" b="1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 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1820" y="1947259"/>
              <a:ext cx="2230455" cy="399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charset="0"/>
                <a:buChar char="•"/>
              </a:pPr>
              <a:r>
                <a:rPr lang="ko-KR" altLang="en-US" sz="1400" dirty="0" err="1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가독성이</a:t>
              </a:r>
              <a:r>
                <a:rPr lang="ko-KR" altLang="en-US" sz="1400" dirty="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 떨어지는 코드</a:t>
              </a:r>
              <a:endParaRPr lang="en-US" altLang="ko-KR" sz="14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050" name="Picture 2" descr="C:\Users\Administrator\Desktop\결함관리 및 리팩토링\마지막글인서트리팩토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3" y="2185461"/>
            <a:ext cx="46863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98770" y="4797151"/>
            <a:ext cx="419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 err="1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2800" b="1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b="1" dirty="0" err="1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리팩토링</a:t>
            </a:r>
            <a:r>
              <a:rPr lang="ko-KR" altLang="en-US" sz="2800" b="1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 후</a:t>
            </a:r>
          </a:p>
        </p:txBody>
      </p:sp>
      <p:pic>
        <p:nvPicPr>
          <p:cNvPr id="2051" name="Picture 3" descr="C:\Users\Administrator\Desktop\결함관리 및 리팩토링\마지막글리팩토링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3" y="5396509"/>
            <a:ext cx="4542710" cy="8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248812" y="1330049"/>
            <a:ext cx="419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사용 </a:t>
            </a:r>
            <a:r>
              <a:rPr lang="ko-KR" altLang="en-US" sz="2800" b="1" dirty="0" err="1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메소드</a:t>
            </a:r>
            <a:endParaRPr lang="ko-KR" altLang="en-US" sz="2800" b="1" dirty="0">
              <a:solidFill>
                <a:srgbClr val="554F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4" name="Picture 6" descr="C:\Users\Administrator\Desktop\결함관리 및 리팩토링\마지막글메소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95" y="2001838"/>
            <a:ext cx="5495925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3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0C0C4F5-0267-4DB1-BDAE-FED5A369C032}"/>
              </a:ext>
            </a:extLst>
          </p:cNvPr>
          <p:cNvGrpSpPr/>
          <p:nvPr/>
        </p:nvGrpSpPr>
        <p:grpSpPr>
          <a:xfrm>
            <a:off x="1131774" y="2161302"/>
            <a:ext cx="2953327" cy="2608948"/>
            <a:chOff x="787400" y="2349000"/>
            <a:chExt cx="2160000" cy="21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D08403F-8A2A-4ADA-9C9B-94898A6AE280}"/>
                </a:ext>
              </a:extLst>
            </p:cNvPr>
            <p:cNvSpPr txBox="1"/>
            <p:nvPr/>
          </p:nvSpPr>
          <p:spPr>
            <a:xfrm>
              <a:off x="1424019" y="3072390"/>
              <a:ext cx="1148016" cy="764443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rgbClr val="655D5B"/>
                  </a:solidFill>
                  <a:latin typeface="맑은 고딕" pitchFamily="50" charset="-127"/>
                  <a:ea typeface="맑은 고딕" pitchFamily="50" charset="-127"/>
                </a:rPr>
                <a:t>협업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1DDB154-1059-4C9A-91A2-71A5E3B79CCC}"/>
              </a:ext>
            </a:extLst>
          </p:cNvPr>
          <p:cNvSpPr/>
          <p:nvPr/>
        </p:nvSpPr>
        <p:spPr>
          <a:xfrm>
            <a:off x="807522" y="1822803"/>
            <a:ext cx="10937175" cy="4661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AF507F0-47FB-4476-9091-364A69DB5BFC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92"/>
          <p:cNvSpPr/>
          <p:nvPr/>
        </p:nvSpPr>
        <p:spPr>
          <a:xfrm>
            <a:off x="356260" y="174073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 err="1">
                <a:latin typeface="맑은 고딕" pitchFamily="50" charset="-127"/>
                <a:ea typeface="맑은 고딕" pitchFamily="50" charset="-127"/>
                <a:cs typeface="Pattaya"/>
              </a:rPr>
              <a:t>변수명</a:t>
            </a: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 정의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151053"/>
              </p:ext>
            </p:extLst>
          </p:nvPr>
        </p:nvGraphicFramePr>
        <p:xfrm>
          <a:off x="807521" y="1363119"/>
          <a:ext cx="10937175" cy="522768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05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353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7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461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599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원문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용어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약어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986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9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거래 상태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status of trade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status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62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거래 완료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transaction completion</a:t>
                      </a:r>
                      <a:b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9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거래 완료 취소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cancelled deals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cancel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9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검색 폼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search form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searchFrm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9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댓글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삭제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remove comment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cRemove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986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7162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1800" b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800" b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군</a:t>
                      </a:r>
                      <a:endParaRPr lang="ko-KR" altLang="en-US" sz="18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city and provincial</a:t>
                      </a:r>
                      <a:b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sz="18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privincial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sido</a:t>
                      </a:r>
                      <a:endParaRPr lang="en-US" sz="18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06.29 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추가</a:t>
                      </a:r>
                      <a:endParaRPr lang="en-US" altLang="ko-KR" sz="180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DB </a:t>
                      </a:r>
                      <a:r>
                        <a:rPr lang="ko-KR" altLang="en-US" sz="18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이름에 기반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689" marR="2689" marT="268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162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1800" b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800" b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군</a:t>
                      </a:r>
                      <a:r>
                        <a:rPr lang="en-US" altLang="ko-KR" sz="1800" b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800" b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</a:t>
                      </a:r>
                      <a:endParaRPr lang="ko-KR" altLang="en-US" sz="18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local, state, national</a:t>
                      </a:r>
                      <a:b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district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sigun</a:t>
                      </a:r>
                      <a:endParaRPr lang="en-US" sz="18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9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  <a:endParaRPr lang="ko-KR" altLang="en-US" sz="18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address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juso</a:t>
                      </a:r>
                      <a:endParaRPr lang="en-US" sz="18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600" marT="360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9892145" y="6590805"/>
            <a:ext cx="2299855" cy="26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14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048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1DDB154-1059-4C9A-91A2-71A5E3B79CCC}"/>
              </a:ext>
            </a:extLst>
          </p:cNvPr>
          <p:cNvSpPr/>
          <p:nvPr/>
        </p:nvSpPr>
        <p:spPr>
          <a:xfrm>
            <a:off x="1090494" y="1721923"/>
            <a:ext cx="10654203" cy="5002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AF507F0-47FB-4476-9091-364A69DB5BFC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92"/>
          <p:cNvSpPr/>
          <p:nvPr/>
        </p:nvSpPr>
        <p:spPr>
          <a:xfrm>
            <a:off x="381645" y="170164"/>
            <a:ext cx="373909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명명규칙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92145" y="6590805"/>
            <a:ext cx="2299855" cy="26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3303"/>
              </p:ext>
            </p:extLst>
          </p:nvPr>
        </p:nvGraphicFramePr>
        <p:xfrm>
          <a:off x="1090494" y="1246909"/>
          <a:ext cx="10654203" cy="534389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92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91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527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규칙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예시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2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패키지</a:t>
                      </a:r>
                      <a:endParaRPr lang="ko-KR" altLang="en-US" sz="1800" b="1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영문 소문자 사용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00" marR="18000" marT="0" marB="0" anchor="ctr"/>
                </a:tc>
                <a:tc rowSpan="4">
                  <a:txBody>
                    <a:bodyPr/>
                    <a:lstStyle/>
                    <a:p>
                      <a:pPr marL="0" algn="just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ex) </a:t>
                      </a:r>
                      <a:r>
                        <a:rPr lang="en-US" sz="1800" u="none" strike="noStrike" kern="1200" dirty="0" err="1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anbd</a:t>
                      </a:r>
                      <a:endParaRPr lang="en-US" sz="1800" u="none" strike="noStrike" kern="1200" dirty="0">
                        <a:solidFill>
                          <a:srgbClr val="1D8EC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just" defTabSz="914400" rtl="0" eaLnBrk="1" fontAlgn="ctr" latinLnBrk="0" hangingPunct="1"/>
                      <a:r>
                        <a:rPr lang="ko-KR" alt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000" marR="1800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278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  <a:endParaRPr lang="ko-KR" altLang="en-US" sz="1800" b="1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패키지 외 공통사항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00" marR="18000" marT="0" marB="0" anchor="ctr"/>
                </a:tc>
                <a:tc vMerge="1">
                  <a:txBody>
                    <a:bodyPr/>
                    <a:lstStyle/>
                    <a:p>
                      <a:pPr algn="just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2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첫 글자는 소문자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00" marR="1800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2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번째 단어의 첫 글자는 대문자</a:t>
                      </a:r>
                      <a:r>
                        <a:rPr lang="ko-KR" altLang="en-US" sz="1800" u="none" strike="noStrike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시작</a:t>
                      </a:r>
                      <a:endParaRPr lang="ko-KR" alt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44000" marR="1800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278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클래스</a:t>
                      </a:r>
                      <a:endParaRPr lang="ko-KR" altLang="en-US" sz="1800" b="1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직관적인 단어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00" marR="18000" marT="0" marB="0" anchor="ctr"/>
                </a:tc>
                <a:tc rowSpan="2">
                  <a:txBody>
                    <a:bodyPr/>
                    <a:lstStyle/>
                    <a:p>
                      <a:pPr marL="0" algn="just" defTabSz="914400" rtl="0" eaLnBrk="1" fontAlgn="ctr" latinLnBrk="0" hangingPunct="1"/>
                      <a:r>
                        <a:rPr lang="en-US" sz="1800" u="none" strike="noStrike" kern="120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ex) DAO</a:t>
                      </a:r>
                      <a:r>
                        <a:rPr lang="ko-KR" altLang="en-US" sz="1800" u="none" strike="noStrike" kern="1200" dirty="0" err="1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메소드</a:t>
                      </a:r>
                      <a:r>
                        <a:rPr lang="ko-KR" alt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AnbdDAO.java</a:t>
                      </a:r>
                    </a:p>
                    <a:p>
                      <a:pPr marL="0" algn="just" defTabSz="914400" rtl="0" eaLnBrk="1" fontAlgn="ctr" latinLnBrk="0" hangingPunct="1"/>
                      <a:r>
                        <a:rPr lang="en-US" sz="1800" u="none" strike="noStrike" kern="120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VO</a:t>
                      </a:r>
                      <a:r>
                        <a:rPr lang="ko-KR" alt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클래스 </a:t>
                      </a:r>
                      <a:r>
                        <a:rPr lang="en-US" altLang="ko-KR" sz="1800" u="none" strike="noStrike" kern="120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en-US" sz="1800" u="none" strike="noStrike" kern="120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AnbdVO.java</a:t>
                      </a:r>
                      <a:endParaRPr lang="en-US" sz="1800" u="none" strike="noStrike" kern="1200" dirty="0">
                        <a:solidFill>
                          <a:srgbClr val="1D8EC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1800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2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목적에 따라 </a:t>
                      </a:r>
                      <a:r>
                        <a:rPr lang="ko-KR" altLang="en-US" sz="18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접두어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DAO</a:t>
                      </a:r>
                      <a:r>
                        <a:rPr lang="en-US" altLang="ko-KR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VO</a:t>
                      </a:r>
                      <a:r>
                        <a:rPr lang="en-US" altLang="ko-KR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</a:t>
                      </a:r>
                    </a:p>
                  </a:txBody>
                  <a:tcPr marL="144000" marR="18000" marT="0" marB="0" anchor="ctr"/>
                </a:tc>
                <a:tc vMerge="1">
                  <a:txBody>
                    <a:bodyPr/>
                    <a:lstStyle/>
                    <a:p>
                      <a:pPr algn="just" rtl="0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1542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메소드</a:t>
                      </a:r>
                      <a:endParaRPr lang="ko-KR" altLang="en-US" sz="1800" b="1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 실행 쿼리</a:t>
                      </a:r>
                      <a:r>
                        <a:rPr lang="en-US" altLang="ko-KR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(in/up/del/</a:t>
                      </a:r>
                      <a:r>
                        <a:rPr lang="en-US" altLang="ko-KR" sz="18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sel</a:t>
                      </a:r>
                      <a:r>
                        <a:rPr lang="en-US" altLang="ko-KR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 따른 </a:t>
                      </a:r>
                      <a:r>
                        <a:rPr lang="ko-KR" altLang="en-US" sz="18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접두어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사용</a:t>
                      </a:r>
                    </a:p>
                    <a:p>
                      <a:pPr marL="0" indent="266700" algn="l" rtl="0" fontAlgn="ctr">
                        <a:lnSpc>
                          <a:spcPct val="100000"/>
                        </a:lnSpc>
                      </a:pPr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</a:t>
                      </a:r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: insert</a:t>
                      </a:r>
                    </a:p>
                    <a:p>
                      <a:pPr marL="0" indent="266700" algn="l" rtl="0" fontAlgn="ctr">
                        <a:lnSpc>
                          <a:spcPct val="100000"/>
                        </a:lnSpc>
                      </a:pPr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up</a:t>
                      </a:r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: </a:t>
                      </a:r>
                      <a:r>
                        <a:rPr lang="en-US" sz="1800" u="none" strike="noStrike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update</a:t>
                      </a:r>
                    </a:p>
                    <a:p>
                      <a:pPr marL="0" indent="266700" algn="l" rtl="0" fontAlgn="ctr">
                        <a:lnSpc>
                          <a:spcPct val="100000"/>
                        </a:lnSpc>
                      </a:pPr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en-US" sz="1800" u="none" strike="noStrike" kern="1200" dirty="0" err="1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sel</a:t>
                      </a:r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: </a:t>
                      </a:r>
                      <a:r>
                        <a:rPr lang="en-US" sz="1800" u="none" strike="noStrike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select</a:t>
                      </a:r>
                    </a:p>
                    <a:p>
                      <a:pPr marL="0" indent="266700" algn="l" rtl="0" fontAlgn="ctr">
                        <a:lnSpc>
                          <a:spcPct val="100000"/>
                        </a:lnSpc>
                      </a:pPr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del</a:t>
                      </a:r>
                      <a:r>
                        <a:rPr 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: </a:t>
                      </a:r>
                      <a:r>
                        <a:rPr lang="en-US" sz="1800" u="none" strike="noStrike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delete</a:t>
                      </a:r>
                      <a:endParaRPr lang="en-US" sz="1800" b="1" u="none" strike="noStrike" kern="1200" dirty="0">
                        <a:solidFill>
                          <a:srgbClr val="30747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44000" marR="18000" marT="0" marB="0" anchor="ctr"/>
                </a:tc>
                <a:tc rowSpan="2">
                  <a:txBody>
                    <a:bodyPr/>
                    <a:lstStyle/>
                    <a:p>
                      <a:pPr marL="0" algn="just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ex) </a:t>
                      </a:r>
                      <a:r>
                        <a:rPr lang="en-US" sz="1800" u="none" strike="noStrike" kern="1200" dirty="0" err="1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selViewBoard</a:t>
                      </a:r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()</a:t>
                      </a:r>
                    </a:p>
                    <a:p>
                      <a:pPr marL="0" algn="just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lang="en-US" sz="1800" u="none" strike="noStrike" kern="1200" dirty="0" err="1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conClose</a:t>
                      </a:r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()</a:t>
                      </a:r>
                    </a:p>
                    <a:p>
                      <a:pPr marL="0" algn="just" defTabSz="914400" rtl="0" eaLnBrk="1" fontAlgn="ctr" latinLnBrk="0" hangingPunct="1"/>
                      <a:r>
                        <a:rPr lang="ko-KR" alt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000" marR="1800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4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객체를 닫는 </a:t>
                      </a:r>
                      <a:r>
                        <a:rPr lang="ko-KR" altLang="en-US" sz="18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메소드는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Close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</a:t>
                      </a:r>
                      <a:r>
                        <a:rPr lang="ko-KR" altLang="en-US" sz="18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접두어로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사용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00" marR="18000" marT="0" marB="0" anchor="ctr"/>
                </a:tc>
                <a:tc vMerge="1">
                  <a:txBody>
                    <a:bodyPr/>
                    <a:lstStyle/>
                    <a:p>
                      <a:pPr algn="just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256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변수</a:t>
                      </a:r>
                      <a:endParaRPr lang="ko-KR" altLang="en-US" sz="1800" b="1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 적용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00" marR="1800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ex) </a:t>
                      </a:r>
                      <a:r>
                        <a:rPr lang="en-US" sz="1800" u="none" strike="noStrike" kern="1200" dirty="0" err="1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int</a:t>
                      </a:r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fileNo</a:t>
                      </a:r>
                      <a:endParaRPr lang="en-US" sz="1800" u="none" strike="noStrike" kern="1200" dirty="0">
                        <a:solidFill>
                          <a:srgbClr val="1D8EC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1800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2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JSP</a:t>
                      </a:r>
                      <a:endParaRPr lang="en-US" sz="1800" b="1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처리하는 페이지는 기존파일명</a:t>
                      </a:r>
                      <a:r>
                        <a:rPr lang="en-US" altLang="ko-KR" sz="1800" u="none" strike="noStrike" kern="1200" dirty="0" err="1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Ok</a:t>
                      </a:r>
                      <a:r>
                        <a:rPr lang="en-US" altLang="ko-KR" sz="1800" u="none" strike="noStrike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.jsp</a:t>
                      </a:r>
                      <a:r>
                        <a:rPr lang="ko-KR" altLang="en-US" sz="1800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함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00" marR="18000" marT="0" marB="0"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ex) </a:t>
                      </a:r>
                      <a:r>
                        <a:rPr lang="en-US" sz="1800" u="none" strike="noStrike" kern="1200" dirty="0" err="1">
                          <a:solidFill>
                            <a:srgbClr val="1D8EC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viewModifyOk.jsp</a:t>
                      </a:r>
                      <a:endParaRPr lang="en-US" sz="1800" u="none" strike="noStrike" kern="1200" dirty="0">
                        <a:solidFill>
                          <a:srgbClr val="1D8EC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1800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34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13DDF9-6BFF-4314-BBC5-CF05046A3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80" y="0"/>
            <a:ext cx="457762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CE5C4DE-C1B3-47C0-8D38-2C9295EA2307}"/>
              </a:ext>
            </a:extLst>
          </p:cNvPr>
          <p:cNvGrpSpPr/>
          <p:nvPr/>
        </p:nvGrpSpPr>
        <p:grpSpPr>
          <a:xfrm>
            <a:off x="340172" y="795780"/>
            <a:ext cx="7022540" cy="5557520"/>
            <a:chOff x="5322508" y="602740"/>
            <a:chExt cx="6096000" cy="5557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0A86A2F4-BE7E-4806-A85F-F9C3063D622C}"/>
                </a:ext>
              </a:extLst>
            </p:cNvPr>
            <p:cNvSpPr/>
            <p:nvPr/>
          </p:nvSpPr>
          <p:spPr>
            <a:xfrm>
              <a:off x="5322508" y="6027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24BE716-21DA-47D3-84F9-025BAE32AB44}"/>
                </a:ext>
              </a:extLst>
            </p:cNvPr>
            <p:cNvSpPr txBox="1"/>
            <p:nvPr/>
          </p:nvSpPr>
          <p:spPr>
            <a:xfrm>
              <a:off x="5813383" y="1856350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B325F5D-7B2F-4A4D-A205-7DB0030B28D3}"/>
                </a:ext>
              </a:extLst>
            </p:cNvPr>
            <p:cNvCxnSpPr/>
            <p:nvPr/>
          </p:nvCxnSpPr>
          <p:spPr>
            <a:xfrm>
              <a:off x="5322508" y="2760907"/>
              <a:ext cx="609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2"/>
          <p:cNvSpPr/>
          <p:nvPr/>
        </p:nvSpPr>
        <p:spPr>
          <a:xfrm>
            <a:off x="136903" y="176959"/>
            <a:ext cx="3140688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팀 소개</a:t>
            </a:r>
          </a:p>
        </p:txBody>
      </p:sp>
      <p:sp>
        <p:nvSpPr>
          <p:cNvPr id="12" name="Rectangle 8"/>
          <p:cNvSpPr/>
          <p:nvPr/>
        </p:nvSpPr>
        <p:spPr>
          <a:xfrm>
            <a:off x="150172" y="1430712"/>
            <a:ext cx="2542867" cy="163312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9284186"/>
              </a:avLst>
            </a:prstTxWarp>
            <a:no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i="0" u="none" strike="noStrike" kern="1200" cap="none" spc="0" normalizeH="0" baseline="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주은아</a:t>
            </a:r>
            <a:endParaRPr kumimoji="0" lang="en-US" altLang="ko-KR" sz="3600" i="0" u="none" strike="noStrike" kern="1200" cap="none" spc="0" normalizeH="0" baseline="0" dirty="0">
              <a:solidFill>
                <a:srgbClr val="655D5B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961568" y="1894410"/>
            <a:ext cx="920074" cy="1078246"/>
          </a:xfrm>
          <a:prstGeom prst="rect">
            <a:avLst/>
          </a:prstGeom>
        </p:spPr>
      </p:pic>
      <p:sp>
        <p:nvSpPr>
          <p:cNvPr id="14" name="Rectangle 8"/>
          <p:cNvSpPr/>
          <p:nvPr/>
        </p:nvSpPr>
        <p:spPr>
          <a:xfrm>
            <a:off x="2137196" y="1435634"/>
            <a:ext cx="3262609" cy="16282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9284186"/>
              </a:avLst>
            </a:prstTxWarp>
            <a:no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i="0" u="none" strike="noStrike" kern="1200" cap="none" spc="0" normalizeH="0" baseline="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김경현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320338" y="1894409"/>
            <a:ext cx="900324" cy="105510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709720" y="1871264"/>
            <a:ext cx="920074" cy="1078246"/>
          </a:xfrm>
          <a:prstGeom prst="rect">
            <a:avLst/>
          </a:prstGeom>
        </p:spPr>
      </p:pic>
      <p:sp>
        <p:nvSpPr>
          <p:cNvPr id="18" name="Rectangle 8"/>
          <p:cNvSpPr/>
          <p:nvPr/>
        </p:nvSpPr>
        <p:spPr>
          <a:xfrm>
            <a:off x="4669077" y="1463934"/>
            <a:ext cx="3038010" cy="246679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9284186"/>
              </a:avLst>
            </a:prstTxWarp>
            <a:no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rgbClr val="655D5B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정도희</a:t>
            </a:r>
            <a:endParaRPr kumimoji="0" lang="ko-KR" altLang="en-US" sz="3600" i="0" u="none" strike="noStrike" kern="1200" cap="none" spc="0" normalizeH="0" baseline="0" dirty="0">
              <a:solidFill>
                <a:srgbClr val="655D5B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" y="3122864"/>
            <a:ext cx="2699911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  <a:cs typeface="Arial"/>
              </a:rPr>
              <a:t>*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  <a:cs typeface="Arial"/>
              </a:rPr>
              <a:t>계획서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  <a:cs typeface="Arial"/>
              </a:rPr>
              <a:t>,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  <a:cs typeface="Arial"/>
              </a:rPr>
              <a:t> 분석서 관리 </a:t>
            </a:r>
            <a:endParaRPr lang="en-US" altLang="ko-KR" sz="2000" dirty="0"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algn="ctr">
              <a:spcBef>
                <a:spcPct val="0"/>
              </a:spcBef>
              <a:spcAft>
                <a:spcPts val="200"/>
              </a:spcAft>
              <a:defRPr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  <a:cs typeface="Arial"/>
              </a:rPr>
              <a:t>*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  <a:cs typeface="Arial"/>
              </a:rPr>
              <a:t>각종 문서 관리</a:t>
            </a:r>
          </a:p>
          <a:p>
            <a:pPr algn="ctr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  <a:cs typeface="Arial"/>
              </a:rPr>
              <a:t>*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  <a:cs typeface="Arial"/>
              </a:rPr>
              <a:t>클래스 설계 </a:t>
            </a:r>
            <a:endParaRPr lang="en-US" altLang="ko-KR" sz="2000" dirty="0"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algn="ctr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  <a:cs typeface="Arial"/>
              </a:rPr>
              <a:t>*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  <a:cs typeface="Arial"/>
              </a:rPr>
              <a:t>기능 추가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299978" y="3122864"/>
            <a:ext cx="3221678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  <a:cs typeface="Arial"/>
              </a:rPr>
              <a:t>*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  <a:cs typeface="Arial"/>
              </a:rPr>
              <a:t>회의록 </a:t>
            </a:r>
            <a:endParaRPr lang="en-US" altLang="ko-KR" sz="2000" dirty="0"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algn="ctr">
              <a:spcBef>
                <a:spcPct val="0"/>
              </a:spcBef>
              <a:spcAft>
                <a:spcPts val="200"/>
              </a:spcAft>
              <a:defRPr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  <a:cs typeface="Arial"/>
              </a:rPr>
              <a:t>*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  <a:cs typeface="Arial"/>
              </a:rPr>
              <a:t>기타 문서 관리</a:t>
            </a:r>
          </a:p>
          <a:p>
            <a:pPr algn="ctr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  <a:cs typeface="Arial"/>
              </a:rPr>
              <a:t>*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  <a:cs typeface="Arial"/>
              </a:rPr>
              <a:t>클래스 설계</a:t>
            </a:r>
            <a:endParaRPr lang="en-US" altLang="ko-KR" sz="2000" dirty="0"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algn="ctr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  <a:cs typeface="Arial"/>
              </a:rPr>
              <a:t>*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  <a:cs typeface="Arial"/>
              </a:rPr>
              <a:t> 기능 추가</a:t>
            </a:r>
          </a:p>
        </p:txBody>
      </p:sp>
      <p:sp>
        <p:nvSpPr>
          <p:cNvPr id="25" name="TextBox 12"/>
          <p:cNvSpPr txBox="1"/>
          <p:nvPr/>
        </p:nvSpPr>
        <p:spPr>
          <a:xfrm>
            <a:off x="5121939" y="3110989"/>
            <a:ext cx="2190635" cy="106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None/>
              <a:defRPr/>
            </a:pPr>
            <a:r>
              <a:rPr kumimoji="0" lang="en-US" altLang="ko-KR" sz="2000" i="0" u="none" strike="noStrike" kern="1200" cap="none" spc="0" normalizeH="0" baseline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* PPT</a:t>
            </a:r>
            <a:r>
              <a:rPr kumimoji="0" lang="ko-KR" altLang="en-US" sz="2000" i="0" u="none" strike="noStrike" kern="1200" cap="none" spc="0" normalizeH="0" baseline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초안 제작</a:t>
            </a:r>
          </a:p>
          <a:p>
            <a: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defRPr/>
            </a:pPr>
            <a:r>
              <a:rPr kumimoji="0" lang="en-US" altLang="ko-KR" sz="2000" i="0" u="none" strike="noStrike" kern="1200" cap="none" spc="0" normalizeH="0" baseline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* </a:t>
            </a:r>
            <a:r>
              <a:rPr kumimoji="0" lang="ko-KR" altLang="en-US" sz="2000" i="0" u="none" strike="noStrike" kern="1200" cap="none" spc="0" normalizeH="0" baseline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클래스 설계 </a:t>
            </a:r>
            <a:endParaRPr kumimoji="0" lang="en-US" altLang="ko-KR" sz="2000" i="0" u="none" strike="noStrike" kern="1200" cap="none" spc="0" normalizeH="0" baseline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defRPr/>
            </a:pPr>
            <a:r>
              <a:rPr kumimoji="0" lang="en-US" altLang="ko-KR" sz="2000" i="0" u="none" strike="noStrike" kern="1200" cap="none" spc="0" normalizeH="0" baseline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* </a:t>
            </a:r>
            <a:r>
              <a:rPr kumimoji="0" lang="ko-KR" altLang="en-US" sz="2000" i="0" u="none" strike="noStrike" kern="1200" cap="none" spc="0" normalizeH="0" baseline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기능 </a:t>
            </a:r>
            <a:r>
              <a:rPr kumimoji="0" lang="ko-KR" altLang="en-US" i="0" u="none" strike="noStrike" kern="1200" cap="none" spc="0" normalizeH="0" baseline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추가</a:t>
            </a:r>
            <a:endParaRPr kumimoji="0" lang="ko-KR" altLang="en-US" sz="2000" i="0" u="none" strike="noStrike" kern="1200" cap="none" spc="0" normalizeH="0" baseline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083625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양쪽 대괄호 26">
            <a:extLst>
              <a:ext uri="{FF2B5EF4-FFF2-40B4-BE49-F238E27FC236}">
                <a16:creationId xmlns:a16="http://schemas.microsoft.com/office/drawing/2014/main" xmlns="" id="{C0D6C18D-CC8A-44C4-906B-AC6907CC270A}"/>
              </a:ext>
            </a:extLst>
          </p:cNvPr>
          <p:cNvSpPr/>
          <p:nvPr/>
        </p:nvSpPr>
        <p:spPr>
          <a:xfrm>
            <a:off x="598550" y="406694"/>
            <a:ext cx="4210955" cy="59380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9371F16-AD65-4FE2-A4EE-F3C559E83C25}"/>
              </a:ext>
            </a:extLst>
          </p:cNvPr>
          <p:cNvSpPr txBox="1"/>
          <p:nvPr/>
        </p:nvSpPr>
        <p:spPr>
          <a:xfrm>
            <a:off x="2176866" y="1582597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>
                <a:solidFill>
                  <a:schemeClr val="bg1"/>
                </a:solidFill>
                <a:latin typeface="+mj-ea"/>
                <a:ea typeface="+mj-ea"/>
              </a:rPr>
              <a:t>예시</a:t>
            </a:r>
            <a:endParaRPr lang="ko-KR" altLang="en-US" sz="28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1312AE9-AC8C-4147-8461-CF106E3E002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3" descr="E:\3차 프로젝트\참고용\이미지\은아씨작업일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691" r="35139" b="30952"/>
          <a:stretch/>
        </p:blipFill>
        <p:spPr bwMode="auto">
          <a:xfrm>
            <a:off x="622300" y="1300769"/>
            <a:ext cx="11324277" cy="54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8769" y="406695"/>
            <a:ext cx="412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개인 문서 관리 </a:t>
            </a:r>
            <a:r>
              <a:rPr lang="en-US" altLang="ko-KR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주은아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87148" y="6626431"/>
            <a:ext cx="2204852" cy="231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4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048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9371F16-AD65-4FE2-A4EE-F3C559E83C25}"/>
              </a:ext>
            </a:extLst>
          </p:cNvPr>
          <p:cNvSpPr txBox="1"/>
          <p:nvPr/>
        </p:nvSpPr>
        <p:spPr>
          <a:xfrm>
            <a:off x="2176866" y="1582597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>
                <a:solidFill>
                  <a:schemeClr val="bg1"/>
                </a:solidFill>
                <a:latin typeface="+mj-ea"/>
                <a:ea typeface="+mj-ea"/>
              </a:rPr>
              <a:t>예시</a:t>
            </a:r>
            <a:endParaRPr lang="ko-KR" altLang="en-US" sz="28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1312AE9-AC8C-4147-8461-CF106E3E002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87148" y="6626431"/>
            <a:ext cx="2204852" cy="231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xmlns="" id="{C0D6C18D-CC8A-44C4-906B-AC6907CC270A}"/>
              </a:ext>
            </a:extLst>
          </p:cNvPr>
          <p:cNvSpPr/>
          <p:nvPr/>
        </p:nvSpPr>
        <p:spPr>
          <a:xfrm>
            <a:off x="622300" y="394819"/>
            <a:ext cx="4210955" cy="59380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2519" y="394820"/>
            <a:ext cx="412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개인 문서 관리 </a:t>
            </a:r>
            <a:r>
              <a:rPr lang="en-US" altLang="ko-KR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김경현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9200" y="1371600"/>
            <a:ext cx="9572625" cy="52453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94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048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9371F16-AD65-4FE2-A4EE-F3C559E83C25}"/>
              </a:ext>
            </a:extLst>
          </p:cNvPr>
          <p:cNvSpPr txBox="1"/>
          <p:nvPr/>
        </p:nvSpPr>
        <p:spPr>
          <a:xfrm>
            <a:off x="2176866" y="1582597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>
                <a:solidFill>
                  <a:schemeClr val="bg1"/>
                </a:solidFill>
                <a:latin typeface="+mj-ea"/>
                <a:ea typeface="+mj-ea"/>
              </a:rPr>
              <a:t>예시</a:t>
            </a:r>
            <a:endParaRPr lang="ko-KR" altLang="en-US" sz="28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1312AE9-AC8C-4147-8461-CF106E3E002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87148" y="6626431"/>
            <a:ext cx="2204852" cy="231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xmlns="" id="{C0D6C18D-CC8A-44C4-906B-AC6907CC270A}"/>
              </a:ext>
            </a:extLst>
          </p:cNvPr>
          <p:cNvSpPr/>
          <p:nvPr/>
        </p:nvSpPr>
        <p:spPr>
          <a:xfrm>
            <a:off x="622300" y="394819"/>
            <a:ext cx="4210955" cy="59380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2519" y="394820"/>
            <a:ext cx="412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개인 문서 관리 </a:t>
            </a:r>
            <a:r>
              <a:rPr lang="en-US" altLang="ko-KR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rPr>
              <a:t>정도희</a:t>
            </a:r>
          </a:p>
        </p:txBody>
      </p:sp>
      <p:pic>
        <p:nvPicPr>
          <p:cNvPr id="13" name="Picture 3" descr="E:\3차 프로젝트\참고용\이미지\정도희작업일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751" y="1244150"/>
            <a:ext cx="11874499" cy="46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0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AF507F0-47FB-4476-9091-364A69DB5BFC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92"/>
          <p:cNvSpPr/>
          <p:nvPr/>
        </p:nvSpPr>
        <p:spPr>
          <a:xfrm>
            <a:off x="356260" y="174073"/>
            <a:ext cx="3470743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latin typeface="맑은 고딕" pitchFamily="50" charset="-127"/>
                <a:ea typeface="맑은 고딕" pitchFamily="50" charset="-127"/>
                <a:cs typeface="Pattaya"/>
              </a:rPr>
              <a:t>폴더 구조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125663"/>
            <a:ext cx="257175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82973" y="2079626"/>
            <a:ext cx="2600325" cy="374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16975" y="383649"/>
            <a:ext cx="2134100" cy="633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5024" y="1162589"/>
            <a:ext cx="1925776" cy="461665"/>
          </a:xfrm>
          <a:prstGeom prst="rect">
            <a:avLst/>
          </a:prstGeom>
          <a:solidFill>
            <a:srgbClr val="E2CBB7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클래스 파일</a:t>
            </a:r>
            <a:endParaRPr lang="ko-KR" altLang="en-US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79083" y="1162589"/>
            <a:ext cx="2709292" cy="461665"/>
          </a:xfrm>
          <a:prstGeom prst="rect">
            <a:avLst/>
          </a:prstGeom>
          <a:solidFill>
            <a:srgbClr val="E2CBB7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WebContent </a:t>
            </a:r>
            <a:r>
              <a:rPr lang="ko-KR" altLang="en-US" sz="24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파일</a:t>
            </a:r>
            <a:endParaRPr lang="ko-KR" altLang="en-US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</p:spTree>
    <p:extLst>
      <p:ext uri="{BB962C8B-B14F-4D97-AF65-F5344CB8AC3E}">
        <p14:creationId xmlns:p14="http://schemas.microsoft.com/office/powerpoint/2010/main" val="361756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CE2B3395-9F3E-4374-AA6D-7D2371DBDAC9}"/>
              </a:ext>
            </a:extLst>
          </p:cNvPr>
          <p:cNvSpPr/>
          <p:nvPr/>
        </p:nvSpPr>
        <p:spPr>
          <a:xfrm>
            <a:off x="985658" y="1484416"/>
            <a:ext cx="4645885" cy="49045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3D7E4C8-7F86-4B50-A388-6E14051A0D6E}"/>
              </a:ext>
            </a:extLst>
          </p:cNvPr>
          <p:cNvSpPr/>
          <p:nvPr/>
        </p:nvSpPr>
        <p:spPr>
          <a:xfrm>
            <a:off x="5950858" y="1484416"/>
            <a:ext cx="5770088" cy="4904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215D219-DA1D-4A8C-BB32-6288ED142228}"/>
              </a:ext>
            </a:extLst>
          </p:cNvPr>
          <p:cNvSpPr/>
          <p:nvPr/>
        </p:nvSpPr>
        <p:spPr>
          <a:xfrm>
            <a:off x="6100827" y="3284846"/>
            <a:ext cx="482600" cy="48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987148" y="6662057"/>
            <a:ext cx="2204852" cy="19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45827" y="1747352"/>
            <a:ext cx="4140574" cy="44674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8" name="Rectangle 92"/>
          <p:cNvSpPr/>
          <p:nvPr/>
        </p:nvSpPr>
        <p:spPr>
          <a:xfrm>
            <a:off x="286642" y="193915"/>
            <a:ext cx="5902058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>
                <a:latin typeface="맑은 고딕" pitchFamily="50" charset="-127"/>
                <a:ea typeface="맑은 고딕" pitchFamily="50" charset="-127"/>
                <a:cs typeface="Pattaya"/>
              </a:rPr>
              <a:t>GitHub </a:t>
            </a:r>
            <a:r>
              <a:rPr kumimoji="0" lang="ko-KR" altLang="en-US" sz="3600" b="0" i="0" u="none" strike="noStrike" kern="1200" cap="none" spc="0" normalizeH="0" baseline="0">
                <a:latin typeface="맑은 고딕" pitchFamily="50" charset="-127"/>
                <a:ea typeface="맑은 고딕" pitchFamily="50" charset="-127"/>
                <a:cs typeface="Pattaya"/>
              </a:rPr>
              <a:t>브랜치 </a:t>
            </a:r>
            <a:r>
              <a:rPr kumimoji="0" lang="ko-KR" altLang="en-US" sz="36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분류 기준</a:t>
            </a:r>
            <a:endParaRPr kumimoji="0" lang="en-US" altLang="ko-KR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sp>
        <p:nvSpPr>
          <p:cNvPr id="49" name="Rounded Rectangle 10"/>
          <p:cNvSpPr/>
          <p:nvPr/>
        </p:nvSpPr>
        <p:spPr>
          <a:xfrm>
            <a:off x="6188700" y="1615044"/>
            <a:ext cx="5355600" cy="4560121"/>
          </a:xfrm>
          <a:prstGeom prst="roundRect">
            <a:avLst>
              <a:gd name="adj" fmla="val 10007"/>
            </a:avLst>
          </a:prstGeom>
          <a:noFill/>
          <a:ln w="57150" cap="flat" cmpd="sng" algn="ctr">
            <a:solidFill>
              <a:srgbClr val="4397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th-TH" sz="2800" b="0" i="0" u="none" strike="noStrike" kern="1200" cap="none" spc="0" normalizeH="0" baseline="0">
              <a:solidFill>
                <a:srgbClr val="FFFFFF"/>
              </a:solidFill>
              <a:latin typeface="Barlow Semi Condensed"/>
              <a:ea typeface="Cordia New"/>
              <a:cs typeface="Cordia New"/>
            </a:endParaRPr>
          </a:p>
        </p:txBody>
      </p:sp>
      <p:sp>
        <p:nvSpPr>
          <p:cNvPr id="51" name="Rectangle 18"/>
          <p:cNvSpPr/>
          <p:nvPr/>
        </p:nvSpPr>
        <p:spPr>
          <a:xfrm>
            <a:off x="7015055" y="1697321"/>
            <a:ext cx="47058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[Master]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 실제로 서비스할 소스를 저장한 공간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en-US" altLang="ko-KR" sz="1600" b="0" i="0" u="none" strike="noStrike" kern="1200" cap="none" spc="0" normalizeH="0" baseline="0" dirty="0" err="1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jdh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] : 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정도희가 작업하는 공간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en-US" altLang="ko-KR" sz="1600" b="0" i="0" u="none" strike="noStrike" kern="1200" cap="none" spc="0" normalizeH="0" baseline="0" dirty="0" err="1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joo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 주은아가 작업하는 공간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en-US" altLang="ko-KR" sz="1600" b="0" i="0" u="none" strike="noStrike" kern="1200" cap="none" spc="0" normalizeH="0" baseline="0" dirty="0" err="1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kgh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 김경현이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작업하는 </a:t>
            </a:r>
            <a:r>
              <a:rPr kumimoji="0" lang="ko-KR" altLang="en-US" sz="1600" b="0" i="0" u="none" strike="noStrike" kern="1200" cap="none" spc="0" normalizeH="0" baseline="0" smtClean="0">
                <a:solidFill>
                  <a:srgbClr val="3B3838"/>
                </a:solidFill>
                <a:latin typeface="맑은 고딕" pitchFamily="50" charset="-127"/>
                <a:ea typeface="맑은 고딕" pitchFamily="50" charset="-127"/>
              </a:rPr>
              <a:t>공간</a:t>
            </a:r>
            <a:endParaRPr kumimoji="0" lang="ko-KR" altLang="en-US" sz="1600" b="0" i="0" u="none" strike="noStrike" kern="1200" cap="none" spc="0" normalizeH="0" baseline="0" dirty="0">
              <a:solidFill>
                <a:srgbClr val="3B383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549186" y="1973039"/>
            <a:ext cx="5465870" cy="2008045"/>
            <a:chOff x="449791" y="1801955"/>
            <a:chExt cx="5312834" cy="200804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49791" y="3429000"/>
              <a:ext cx="1121833" cy="381000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4397FF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4" name="꺾인 연결선 13"/>
            <p:cNvCxnSpPr/>
            <p:nvPr/>
          </p:nvCxnSpPr>
          <p:spPr>
            <a:xfrm flipV="1">
              <a:off x="1571625" y="1801955"/>
              <a:ext cx="4191000" cy="1744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397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꺾인 연결선 17"/>
          <p:cNvCxnSpPr/>
          <p:nvPr/>
        </p:nvCxnSpPr>
        <p:spPr>
          <a:xfrm flipV="1">
            <a:off x="2588607" y="2778875"/>
            <a:ext cx="4381778" cy="194340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66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20" name="모서리가 둥근 직사각형 19"/>
          <p:cNvSpPr/>
          <p:nvPr/>
        </p:nvSpPr>
        <p:spPr>
          <a:xfrm>
            <a:off x="1663911" y="4470400"/>
            <a:ext cx="924696" cy="120650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66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6188700" y="3427085"/>
            <a:ext cx="23858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000" dirty="0">
                <a:solidFill>
                  <a:srgbClr val="F18466"/>
                </a:solidFill>
                <a:latin typeface="한컴 윤고딕 230"/>
                <a:ea typeface="한컴 윤고딕 230"/>
                <a:cs typeface="Pattaya"/>
              </a:rPr>
              <a:t>개별 작업</a:t>
            </a:r>
          </a:p>
        </p:txBody>
      </p:sp>
      <p:sp>
        <p:nvSpPr>
          <p:cNvPr id="33" name="Rectangle 18"/>
          <p:cNvSpPr/>
          <p:nvPr/>
        </p:nvSpPr>
        <p:spPr>
          <a:xfrm>
            <a:off x="8363420" y="3335078"/>
            <a:ext cx="3110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추가된 클래스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서블릿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AJAX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브랜치에서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작업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>
                <a:solidFill>
                  <a:srgbClr val="1D8EC1"/>
                </a:solidFill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88700" y="4316707"/>
            <a:ext cx="23858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000" dirty="0">
                <a:solidFill>
                  <a:srgbClr val="F18466"/>
                </a:solidFill>
                <a:latin typeface="한컴 윤고딕 230"/>
                <a:ea typeface="한컴 윤고딕 230"/>
                <a:cs typeface="Pattaya"/>
              </a:rPr>
              <a:t>코드 리뷰</a:t>
            </a:r>
            <a:endParaRPr lang="en-US" altLang="ko-KR" sz="3000" dirty="0">
              <a:solidFill>
                <a:srgbClr val="F18466"/>
              </a:solidFill>
              <a:latin typeface="한컴 윤고딕 230"/>
              <a:ea typeface="한컴 윤고딕 230"/>
              <a:cs typeface="Pattaya"/>
            </a:endParaRPr>
          </a:p>
        </p:txBody>
      </p:sp>
      <p:sp>
        <p:nvSpPr>
          <p:cNvPr id="35" name="Rectangle 17"/>
          <p:cNvSpPr/>
          <p:nvPr/>
        </p:nvSpPr>
        <p:spPr>
          <a:xfrm>
            <a:off x="8337351" y="4330601"/>
            <a:ext cx="299968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 병합하기 전 추가된 코드를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팀원과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88700" y="5399901"/>
            <a:ext cx="23858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000" dirty="0">
                <a:solidFill>
                  <a:srgbClr val="F18466"/>
                </a:solidFill>
                <a:latin typeface="한컴 윤고딕 230"/>
                <a:ea typeface="한컴 윤고딕 230"/>
                <a:cs typeface="Pattaya"/>
              </a:rPr>
              <a:t>저장소 반영</a:t>
            </a:r>
          </a:p>
        </p:txBody>
      </p:sp>
      <p:sp>
        <p:nvSpPr>
          <p:cNvPr id="38" name="Rectangle 15"/>
          <p:cNvSpPr/>
          <p:nvPr/>
        </p:nvSpPr>
        <p:spPr>
          <a:xfrm>
            <a:off x="8363420" y="5261401"/>
            <a:ext cx="34530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단위별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코드 리뷰를 통과한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코드를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Master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 병합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>
                <a:solidFill>
                  <a:srgbClr val="1D8EC1"/>
                </a:solidFill>
                <a:latin typeface="맑은 고딕" pitchFamily="50" charset="-127"/>
                <a:ea typeface="맑은 고딕" pitchFamily="50" charset="-127"/>
              </a:rPr>
              <a:t>Merge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46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36DEE0EA-A202-4B9E-A36B-8F0B1C56DA17}"/>
              </a:ext>
            </a:extLst>
          </p:cNvPr>
          <p:cNvGrpSpPr/>
          <p:nvPr/>
        </p:nvGrpSpPr>
        <p:grpSpPr>
          <a:xfrm>
            <a:off x="7545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xmlns="" id="{63569D1F-7BF3-4E68-B43A-822639D4A296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xmlns="" id="{53DD8701-8868-40EF-BEF5-42C8A98D51B9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xmlns="" id="{7585597D-14EA-4758-AD5A-9E1439E141ED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906A9FCB-4517-4B56-8265-97A22F40ADC3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B224F73D-E8B3-4D1D-98EB-347330B2467B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A2928EA6-7129-4804-8A66-20753FAE0A5A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1D8326C1-8F14-40C9-B796-AA0004808559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93FE5B6D-54ED-457D-BA06-7C3A102A547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0463A3F4-6339-4678-BB14-0423E34ED7B5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2CF4AC20-F0DA-4146-A9CE-5B6DDA1183D3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1A1B49C6-7154-419D-862B-0AC22B7374D1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xmlns="" id="{1F7E009B-4BB7-450C-8179-73B73BDF3E3B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xmlns="" id="{BDF13A1E-E5B3-4536-8A6F-C95A42AE61A9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xmlns="" id="{9D624361-2117-4FE4-A61F-4E9BDEEA279F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xmlns="" id="{FFA7A2BC-50F6-48B7-9D49-BAB599F46F26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73D65B47-FE6E-41CB-991B-9861DAA3AB15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B0762400-17BC-4911-87E9-9F79D77660A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xmlns="" id="{2DC99044-E981-4AF4-96A4-A31B64A913F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xmlns="" id="{E97D0C44-9B52-4DDA-9287-EA9AD960E779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xmlns="" id="{7D37C87F-BC23-4507-AB00-84D961F49BC5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xmlns="" id="{9393C97E-9486-4A4F-9FF9-106E75FF66E5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1990A88D-94C7-4588-ACB3-F32B7B8F0C0A}"/>
              </a:ext>
            </a:extLst>
          </p:cNvPr>
          <p:cNvSpPr txBox="1"/>
          <p:nvPr/>
        </p:nvSpPr>
        <p:spPr>
          <a:xfrm>
            <a:off x="6934200" y="6468897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지도 출처 </a:t>
            </a:r>
            <a:r>
              <a:rPr lang="pt-BR" altLang="ko-KR" sz="900" dirty="0">
                <a:solidFill>
                  <a:schemeClr val="bg1">
                    <a:lumMod val="85000"/>
                  </a:schemeClr>
                </a:solidFill>
              </a:rPr>
              <a:t>© SimpleMaps.com: https://simplemaps.com/resources/svg-kr </a:t>
            </a:r>
          </a:p>
          <a:p>
            <a:pPr algn="r"/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E47BBB6D-2F4F-492C-9634-0C931CE0DB37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0"/>
          <p:cNvSpPr/>
          <p:nvPr/>
        </p:nvSpPr>
        <p:spPr>
          <a:xfrm>
            <a:off x="1699597" y="2465735"/>
            <a:ext cx="3978196" cy="211762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942895"/>
              </a:avLst>
            </a:prstTxWarp>
            <a:noAutofit/>
          </a:bodyPr>
          <a:lstStyle/>
          <a:p>
            <a:pPr algn="ctr">
              <a:defRPr/>
            </a:pPr>
            <a:r>
              <a:rPr lang="en-US" sz="7200" b="0" cap="none" spc="0" dirty="0">
                <a:ln w="0"/>
                <a:solidFill>
                  <a:srgbClr val="F4F4EC"/>
                </a:solidFill>
                <a:latin typeface="Pattaya"/>
                <a:ea typeface="+mn-ea"/>
                <a:cs typeface="Pattaya"/>
              </a:rPr>
              <a:t>ANBD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699597" y="2546136"/>
            <a:ext cx="3983294" cy="1575546"/>
            <a:chOff x="4031640" y="1590157"/>
            <a:chExt cx="3983294" cy="2173647"/>
          </a:xfrm>
        </p:grpSpPr>
        <p:sp>
          <p:nvSpPr>
            <p:cNvPr id="36" name="Rectangle 29"/>
            <p:cNvSpPr/>
            <p:nvPr/>
          </p:nvSpPr>
          <p:spPr>
            <a:xfrm>
              <a:off x="4036738" y="1590157"/>
              <a:ext cx="3978196" cy="21176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8942895"/>
                </a:avLst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 sz="7200" dirty="0">
                  <a:ln w="0"/>
                  <a:solidFill>
                    <a:srgbClr val="8D7D63"/>
                  </a:solidFill>
                  <a:latin typeface="Pattaya"/>
                  <a:ea typeface="+mn-ea"/>
                  <a:cs typeface="Pattaya"/>
                </a:rPr>
                <a:t>- </a:t>
              </a:r>
              <a:r>
                <a:rPr lang="en-US" sz="7200" dirty="0">
                  <a:ln w="0"/>
                  <a:solidFill>
                    <a:srgbClr val="8D7D63"/>
                  </a:solidFill>
                  <a:latin typeface="Pattaya"/>
                  <a:ea typeface="+mn-ea"/>
                  <a:cs typeface="Pattaya"/>
                </a:rPr>
                <a:t>ANBD</a:t>
              </a:r>
              <a:r>
                <a:rPr lang="en-US" altLang="ko-KR" sz="7200" dirty="0">
                  <a:ln w="0"/>
                  <a:solidFill>
                    <a:srgbClr val="8D7D63"/>
                  </a:solidFill>
                  <a:latin typeface="Pattaya"/>
                  <a:ea typeface="+mn-ea"/>
                  <a:cs typeface="Pattaya"/>
                </a:rPr>
                <a:t> -</a:t>
              </a:r>
              <a:endParaRPr lang="en-US" sz="7200" b="0" cap="none" spc="0" dirty="0">
                <a:ln w="0"/>
                <a:solidFill>
                  <a:srgbClr val="8D7D63"/>
                </a:solidFill>
                <a:latin typeface="Pattaya"/>
                <a:ea typeface="+mn-ea"/>
                <a:cs typeface="Pattaya"/>
              </a:endParaRPr>
            </a:p>
          </p:txBody>
        </p:sp>
        <p:sp>
          <p:nvSpPr>
            <p:cNvPr id="37" name="Rectangle 30"/>
            <p:cNvSpPr/>
            <p:nvPr/>
          </p:nvSpPr>
          <p:spPr>
            <a:xfrm>
              <a:off x="4031640" y="1646183"/>
              <a:ext cx="3978196" cy="21176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8942895"/>
                </a:avLst>
              </a:prstTxWarp>
              <a:noAutofit/>
            </a:bodyPr>
            <a:lstStyle/>
            <a:p>
              <a:pPr algn="ctr">
                <a:defRPr/>
              </a:pPr>
              <a:r>
                <a:rPr lang="en-US" sz="7200" b="0" cap="none" spc="0" dirty="0">
                  <a:ln w="0"/>
                  <a:solidFill>
                    <a:srgbClr val="F4F4EC"/>
                  </a:solidFill>
                  <a:latin typeface="Pattaya"/>
                  <a:ea typeface="+mn-ea"/>
                  <a:cs typeface="Pattaya"/>
                </a:rPr>
                <a:t>ANBD</a:t>
              </a:r>
            </a:p>
          </p:txBody>
        </p:sp>
      </p:grpSp>
      <p:sp>
        <p:nvSpPr>
          <p:cNvPr id="39" name="Rectangle 37"/>
          <p:cNvSpPr/>
          <p:nvPr/>
        </p:nvSpPr>
        <p:spPr>
          <a:xfrm>
            <a:off x="817735" y="5239989"/>
            <a:ext cx="2243685" cy="4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b="1" dirty="0" err="1">
                <a:solidFill>
                  <a:srgbClr val="F4F4EC"/>
                </a:solidFill>
                <a:latin typeface="D2Coding ligature"/>
                <a:ea typeface="D2Coding ligature"/>
                <a:cs typeface="Pattaya"/>
              </a:rPr>
              <a:t>git</a:t>
            </a:r>
            <a:r>
              <a:rPr lang="en-US" altLang="ko-KR" sz="2300" b="1" dirty="0">
                <a:solidFill>
                  <a:srgbClr val="F4F4EC"/>
                </a:solidFill>
                <a:latin typeface="D2Coding ligature"/>
                <a:ea typeface="D2Coding ligature"/>
                <a:cs typeface="Pattaya"/>
              </a:rPr>
              <a:t> address</a:t>
            </a:r>
          </a:p>
        </p:txBody>
      </p:sp>
      <p:sp>
        <p:nvSpPr>
          <p:cNvPr id="40" name="Rectangle 37"/>
          <p:cNvSpPr/>
          <p:nvPr/>
        </p:nvSpPr>
        <p:spPr>
          <a:xfrm>
            <a:off x="851780" y="5240865"/>
            <a:ext cx="2243683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b="1" dirty="0" err="1">
                <a:solidFill>
                  <a:srgbClr val="8D7D63"/>
                </a:solidFill>
                <a:latin typeface="D2Coding ligature"/>
                <a:ea typeface="D2Coding ligature"/>
                <a:cs typeface="Pattaya"/>
              </a:rPr>
              <a:t>git</a:t>
            </a:r>
            <a:r>
              <a:rPr lang="en-US" altLang="ko-KR" sz="2300" b="1" dirty="0">
                <a:solidFill>
                  <a:srgbClr val="8D7D63"/>
                </a:solidFill>
                <a:latin typeface="D2Coding ligature"/>
                <a:ea typeface="D2Coding ligature"/>
                <a:cs typeface="Pattaya"/>
              </a:rPr>
              <a:t> address</a:t>
            </a:r>
          </a:p>
        </p:txBody>
      </p:sp>
      <p:sp>
        <p:nvSpPr>
          <p:cNvPr id="41" name="Rectangle 37"/>
          <p:cNvSpPr/>
          <p:nvPr/>
        </p:nvSpPr>
        <p:spPr>
          <a:xfrm>
            <a:off x="2876349" y="5287489"/>
            <a:ext cx="7265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https://github.com/ghkim891023/ANBD2</a:t>
            </a:r>
          </a:p>
        </p:txBody>
      </p:sp>
    </p:spTree>
    <p:extLst>
      <p:ext uri="{BB962C8B-B14F-4D97-AF65-F5344CB8AC3E}">
        <p14:creationId xmlns:p14="http://schemas.microsoft.com/office/powerpoint/2010/main" val="162516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5FE21F9E-F31B-4705-A6AF-73E00D21207F}"/>
              </a:ext>
            </a:extLst>
          </p:cNvPr>
          <p:cNvSpPr/>
          <p:nvPr/>
        </p:nvSpPr>
        <p:spPr>
          <a:xfrm>
            <a:off x="751492" y="629393"/>
            <a:ext cx="5114917" cy="49272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60F8762-B523-48ED-B7DB-237BBDFF689C}"/>
              </a:ext>
            </a:extLst>
          </p:cNvPr>
          <p:cNvSpPr/>
          <p:nvPr/>
        </p:nvSpPr>
        <p:spPr>
          <a:xfrm>
            <a:off x="2465775" y="2339439"/>
            <a:ext cx="3745020" cy="3550722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20817" y="3909444"/>
            <a:ext cx="4113127" cy="1006429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txBody>
          <a:bodyPr wrap="square">
            <a:sp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kumimoji="1"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41186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036125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9882C149-C0DB-494C-ADA3-7E8555B81709}"/>
              </a:ext>
            </a:extLst>
          </p:cNvPr>
          <p:cNvCxnSpPr/>
          <p:nvPr/>
        </p:nvCxnSpPr>
        <p:spPr>
          <a:xfrm>
            <a:off x="9648727" y="4141983"/>
            <a:ext cx="12948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D0C3C070-299B-49D0-839C-20DC37E9F84A}"/>
              </a:ext>
            </a:extLst>
          </p:cNvPr>
          <p:cNvCxnSpPr/>
          <p:nvPr/>
        </p:nvCxnSpPr>
        <p:spPr>
          <a:xfrm>
            <a:off x="5374684" y="3997726"/>
            <a:ext cx="22967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FA94A986-9037-4F7E-8888-314105116302}"/>
              </a:ext>
            </a:extLst>
          </p:cNvPr>
          <p:cNvCxnSpPr/>
          <p:nvPr/>
        </p:nvCxnSpPr>
        <p:spPr>
          <a:xfrm>
            <a:off x="1510383" y="3942622"/>
            <a:ext cx="13990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99461" y="1307806"/>
            <a:ext cx="2304736" cy="1861085"/>
            <a:chOff x="707291" y="1279634"/>
            <a:chExt cx="2571740" cy="2149366"/>
          </a:xfrm>
        </p:grpSpPr>
        <p:sp>
          <p:nvSpPr>
            <p:cNvPr id="19" name="Oval 6"/>
            <p:cNvSpPr/>
            <p:nvPr/>
          </p:nvSpPr>
          <p:spPr>
            <a:xfrm>
              <a:off x="707291" y="1279634"/>
              <a:ext cx="2151839" cy="2149366"/>
            </a:xfrm>
            <a:prstGeom prst="ellipse">
              <a:avLst/>
            </a:prstGeom>
            <a:solidFill>
              <a:srgbClr val="F18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latin typeface="Barlow Semi Condensed"/>
                <a:ea typeface="+mn-ea"/>
                <a:cs typeface="+mn-cs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rcRect l="23310" t="6560" r="11810" b="36210"/>
            <a:stretch>
              <a:fillRect/>
            </a:stretch>
          </p:blipFill>
          <p:spPr>
            <a:xfrm>
              <a:off x="1171372" y="1569743"/>
              <a:ext cx="2107659" cy="18592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37854" h="2504479">
                  <a:moveTo>
                    <a:pt x="1540549" y="2504479"/>
                  </a:moveTo>
                  <a:cubicBezTo>
                    <a:pt x="1540549" y="2504479"/>
                    <a:pt x="1539873" y="2505831"/>
                    <a:pt x="1540549" y="2504479"/>
                  </a:cubicBezTo>
                  <a:cubicBezTo>
                    <a:pt x="1541224" y="2503127"/>
                    <a:pt x="1549333" y="2486904"/>
                    <a:pt x="1550684" y="2484200"/>
                  </a:cubicBezTo>
                  <a:cubicBezTo>
                    <a:pt x="1552035" y="2481496"/>
                    <a:pt x="1559468" y="2467300"/>
                    <a:pt x="1560819" y="2463921"/>
                  </a:cubicBezTo>
                  <a:cubicBezTo>
                    <a:pt x="1562170" y="2460541"/>
                    <a:pt x="1569603" y="2436205"/>
                    <a:pt x="1570955" y="2433502"/>
                  </a:cubicBezTo>
                  <a:cubicBezTo>
                    <a:pt x="1572305" y="2430798"/>
                    <a:pt x="1580414" y="2424714"/>
                    <a:pt x="1581090" y="2423362"/>
                  </a:cubicBezTo>
                  <a:cubicBezTo>
                    <a:pt x="1581765" y="2422010"/>
                    <a:pt x="1580414" y="2415250"/>
                    <a:pt x="1581090" y="2413223"/>
                  </a:cubicBezTo>
                  <a:cubicBezTo>
                    <a:pt x="1581765" y="2411195"/>
                    <a:pt x="1589874" y="2394971"/>
                    <a:pt x="1591225" y="2392943"/>
                  </a:cubicBezTo>
                  <a:cubicBezTo>
                    <a:pt x="1592576" y="2390916"/>
                    <a:pt x="1600009" y="2384156"/>
                    <a:pt x="1601360" y="2382804"/>
                  </a:cubicBezTo>
                  <a:cubicBezTo>
                    <a:pt x="1602711" y="2381452"/>
                    <a:pt x="1610144" y="2374016"/>
                    <a:pt x="1611495" y="2372664"/>
                  </a:cubicBezTo>
                  <a:cubicBezTo>
                    <a:pt x="1612846" y="2371312"/>
                    <a:pt x="1620279" y="2364552"/>
                    <a:pt x="1621630" y="2362525"/>
                  </a:cubicBezTo>
                  <a:cubicBezTo>
                    <a:pt x="1622981" y="2360497"/>
                    <a:pt x="1628387" y="2343597"/>
                    <a:pt x="1631765" y="2342246"/>
                  </a:cubicBezTo>
                  <a:cubicBezTo>
                    <a:pt x="1635144" y="2340893"/>
                    <a:pt x="1668928" y="2342921"/>
                    <a:pt x="1672306" y="2342246"/>
                  </a:cubicBezTo>
                  <a:cubicBezTo>
                    <a:pt x="1675685" y="2341569"/>
                    <a:pt x="1681090" y="2332782"/>
                    <a:pt x="1682441" y="2332106"/>
                  </a:cubicBezTo>
                  <a:cubicBezTo>
                    <a:pt x="1683792" y="2331430"/>
                    <a:pt x="1691225" y="2332782"/>
                    <a:pt x="1692577" y="2332106"/>
                  </a:cubicBezTo>
                  <a:cubicBezTo>
                    <a:pt x="1693928" y="2331430"/>
                    <a:pt x="1700009" y="2322642"/>
                    <a:pt x="1702712" y="2321966"/>
                  </a:cubicBezTo>
                  <a:cubicBezTo>
                    <a:pt x="1705414" y="2321291"/>
                    <a:pt x="1730415" y="2322642"/>
                    <a:pt x="1733117" y="2321966"/>
                  </a:cubicBezTo>
                  <a:cubicBezTo>
                    <a:pt x="1735820" y="2321291"/>
                    <a:pt x="1741226" y="2313179"/>
                    <a:pt x="1743253" y="2311827"/>
                  </a:cubicBezTo>
                  <a:cubicBezTo>
                    <a:pt x="1745280" y="2310475"/>
                    <a:pt x="1761496" y="2303039"/>
                    <a:pt x="1763523" y="2301687"/>
                  </a:cubicBezTo>
                  <a:cubicBezTo>
                    <a:pt x="1765550" y="2300335"/>
                    <a:pt x="1764874" y="2292223"/>
                    <a:pt x="1773658" y="2291548"/>
                  </a:cubicBezTo>
                  <a:cubicBezTo>
                    <a:pt x="1782442" y="2290872"/>
                    <a:pt x="1885821" y="2290872"/>
                    <a:pt x="1895280" y="2291548"/>
                  </a:cubicBezTo>
                  <a:cubicBezTo>
                    <a:pt x="1904739" y="2292223"/>
                    <a:pt x="1913523" y="2300335"/>
                    <a:pt x="1915551" y="2301687"/>
                  </a:cubicBezTo>
                  <a:cubicBezTo>
                    <a:pt x="1917578" y="2303039"/>
                    <a:pt x="1923660" y="2310475"/>
                    <a:pt x="1925686" y="2311827"/>
                  </a:cubicBezTo>
                  <a:cubicBezTo>
                    <a:pt x="1927713" y="2313179"/>
                    <a:pt x="1943929" y="2320614"/>
                    <a:pt x="1945957" y="2321966"/>
                  </a:cubicBezTo>
                  <a:cubicBezTo>
                    <a:pt x="1947983" y="2323318"/>
                    <a:pt x="1954740" y="2330078"/>
                    <a:pt x="1956092" y="2332106"/>
                  </a:cubicBezTo>
                  <a:cubicBezTo>
                    <a:pt x="1957443" y="2334133"/>
                    <a:pt x="1964200" y="2351033"/>
                    <a:pt x="1966227" y="2352385"/>
                  </a:cubicBezTo>
                  <a:cubicBezTo>
                    <a:pt x="1968254" y="2353737"/>
                    <a:pt x="1984470" y="2351709"/>
                    <a:pt x="1986497" y="2352385"/>
                  </a:cubicBezTo>
                  <a:cubicBezTo>
                    <a:pt x="1988524" y="2353061"/>
                    <a:pt x="1995281" y="2361173"/>
                    <a:pt x="1996633" y="2362525"/>
                  </a:cubicBezTo>
                  <a:cubicBezTo>
                    <a:pt x="1997983" y="2363876"/>
                    <a:pt x="2005416" y="2371312"/>
                    <a:pt x="2006768" y="2372664"/>
                  </a:cubicBezTo>
                  <a:cubicBezTo>
                    <a:pt x="2008119" y="2374016"/>
                    <a:pt x="2015552" y="2381452"/>
                    <a:pt x="2016903" y="2382804"/>
                  </a:cubicBezTo>
                  <a:cubicBezTo>
                    <a:pt x="2018254" y="2384156"/>
                    <a:pt x="2025687" y="2391592"/>
                    <a:pt x="2027038" y="2392943"/>
                  </a:cubicBezTo>
                  <a:cubicBezTo>
                    <a:pt x="2028389" y="2394295"/>
                    <a:pt x="2035822" y="2401731"/>
                    <a:pt x="2037173" y="2403083"/>
                  </a:cubicBezTo>
                  <a:cubicBezTo>
                    <a:pt x="2038525" y="2404435"/>
                    <a:pt x="2045957" y="2411871"/>
                    <a:pt x="2047309" y="2413223"/>
                  </a:cubicBezTo>
                  <a:cubicBezTo>
                    <a:pt x="2048659" y="2414574"/>
                    <a:pt x="2056092" y="2422010"/>
                    <a:pt x="2057443" y="2423362"/>
                  </a:cubicBezTo>
                  <a:cubicBezTo>
                    <a:pt x="2058795" y="2424714"/>
                    <a:pt x="2065552" y="2432150"/>
                    <a:pt x="2067579" y="2433502"/>
                  </a:cubicBezTo>
                  <a:cubicBezTo>
                    <a:pt x="2069606" y="2434854"/>
                    <a:pt x="2085146" y="2442965"/>
                    <a:pt x="2087849" y="2443641"/>
                  </a:cubicBezTo>
                  <a:cubicBezTo>
                    <a:pt x="2090552" y="2444317"/>
                    <a:pt x="2106093" y="2442965"/>
                    <a:pt x="2108119" y="2443641"/>
                  </a:cubicBezTo>
                  <a:cubicBezTo>
                    <a:pt x="2110147" y="2444317"/>
                    <a:pt x="2116228" y="2453105"/>
                    <a:pt x="2118255" y="2453781"/>
                  </a:cubicBezTo>
                  <a:cubicBezTo>
                    <a:pt x="2120282" y="2454456"/>
                    <a:pt x="2136498" y="2453105"/>
                    <a:pt x="2138525" y="2453781"/>
                  </a:cubicBezTo>
                  <a:cubicBezTo>
                    <a:pt x="2140552" y="2454457"/>
                    <a:pt x="2145282" y="2463244"/>
                    <a:pt x="2148661" y="2463921"/>
                  </a:cubicBezTo>
                  <a:cubicBezTo>
                    <a:pt x="2152039" y="2464597"/>
                    <a:pt x="2185147" y="2463245"/>
                    <a:pt x="2189201" y="2463921"/>
                  </a:cubicBezTo>
                  <a:cubicBezTo>
                    <a:pt x="2193255" y="2464597"/>
                    <a:pt x="2207445" y="2473384"/>
                    <a:pt x="2209472" y="2474060"/>
                  </a:cubicBezTo>
                  <a:cubicBezTo>
                    <a:pt x="2211499" y="2474736"/>
                    <a:pt x="2218256" y="2473384"/>
                    <a:pt x="2219607" y="2474060"/>
                  </a:cubicBezTo>
                  <a:cubicBezTo>
                    <a:pt x="2220958" y="2474736"/>
                    <a:pt x="2227715" y="2483524"/>
                    <a:pt x="2229742" y="2484200"/>
                  </a:cubicBezTo>
                  <a:cubicBezTo>
                    <a:pt x="2231769" y="2484876"/>
                    <a:pt x="2247985" y="2483524"/>
                    <a:pt x="2250012" y="2484200"/>
                  </a:cubicBezTo>
                  <a:cubicBezTo>
                    <a:pt x="2252039" y="2484876"/>
                    <a:pt x="2225012" y="2494339"/>
                    <a:pt x="2260148" y="2494339"/>
                  </a:cubicBezTo>
                  <a:cubicBezTo>
                    <a:pt x="2295282" y="2494339"/>
                    <a:pt x="2741231" y="2485552"/>
                    <a:pt x="2777043" y="2484200"/>
                  </a:cubicBezTo>
                  <a:cubicBezTo>
                    <a:pt x="2812853" y="2482848"/>
                    <a:pt x="2795286" y="2475412"/>
                    <a:pt x="2797313" y="2474060"/>
                  </a:cubicBezTo>
                  <a:cubicBezTo>
                    <a:pt x="2799340" y="2472708"/>
                    <a:pt x="2806772" y="2466624"/>
                    <a:pt x="2807448" y="2463921"/>
                  </a:cubicBezTo>
                  <a:cubicBezTo>
                    <a:pt x="2808123" y="2461217"/>
                    <a:pt x="2806097" y="2436882"/>
                    <a:pt x="2807448" y="2433502"/>
                  </a:cubicBezTo>
                  <a:cubicBezTo>
                    <a:pt x="2808799" y="2430122"/>
                    <a:pt x="2825691" y="2416602"/>
                    <a:pt x="2827718" y="2413223"/>
                  </a:cubicBezTo>
                  <a:cubicBezTo>
                    <a:pt x="2829745" y="2409843"/>
                    <a:pt x="2837178" y="2403083"/>
                    <a:pt x="2837854" y="2382804"/>
                  </a:cubicBezTo>
                  <a:cubicBezTo>
                    <a:pt x="2838529" y="2362524"/>
                    <a:pt x="2839205" y="2129990"/>
                    <a:pt x="2837854" y="2109035"/>
                  </a:cubicBezTo>
                  <a:cubicBezTo>
                    <a:pt x="2836503" y="2088080"/>
                    <a:pt x="2818935" y="2072532"/>
                    <a:pt x="2817583" y="2068477"/>
                  </a:cubicBezTo>
                  <a:cubicBezTo>
                    <a:pt x="2816232" y="2064420"/>
                    <a:pt x="2818259" y="2050901"/>
                    <a:pt x="2817583" y="2048197"/>
                  </a:cubicBezTo>
                  <a:cubicBezTo>
                    <a:pt x="2816908" y="2045494"/>
                    <a:pt x="2808799" y="2031974"/>
                    <a:pt x="2807448" y="2027918"/>
                  </a:cubicBezTo>
                  <a:cubicBezTo>
                    <a:pt x="2806097" y="2023863"/>
                    <a:pt x="2797988" y="1992091"/>
                    <a:pt x="2797313" y="1987360"/>
                  </a:cubicBezTo>
                  <a:cubicBezTo>
                    <a:pt x="2796637" y="1982628"/>
                    <a:pt x="2797988" y="1959645"/>
                    <a:pt x="2797313" y="1956941"/>
                  </a:cubicBezTo>
                  <a:cubicBezTo>
                    <a:pt x="2796637" y="1954237"/>
                    <a:pt x="2787853" y="1949505"/>
                    <a:pt x="2787178" y="1946801"/>
                  </a:cubicBezTo>
                  <a:cubicBezTo>
                    <a:pt x="2786502" y="1944098"/>
                    <a:pt x="2787853" y="1919086"/>
                    <a:pt x="2787178" y="1916383"/>
                  </a:cubicBezTo>
                  <a:cubicBezTo>
                    <a:pt x="2786502" y="1913679"/>
                    <a:pt x="2778393" y="1911651"/>
                    <a:pt x="2777043" y="1906243"/>
                  </a:cubicBezTo>
                  <a:cubicBezTo>
                    <a:pt x="2775691" y="1900835"/>
                    <a:pt x="2767583" y="1853517"/>
                    <a:pt x="2766907" y="1835266"/>
                  </a:cubicBezTo>
                  <a:cubicBezTo>
                    <a:pt x="2766232" y="1817015"/>
                    <a:pt x="2767583" y="1648021"/>
                    <a:pt x="2766907" y="1632474"/>
                  </a:cubicBezTo>
                  <a:cubicBezTo>
                    <a:pt x="2766232" y="1616927"/>
                    <a:pt x="2757448" y="1662217"/>
                    <a:pt x="2756772" y="1602055"/>
                  </a:cubicBezTo>
                  <a:cubicBezTo>
                    <a:pt x="2756096" y="1541894"/>
                    <a:pt x="2757447" y="789536"/>
                    <a:pt x="2756772" y="730050"/>
                  </a:cubicBezTo>
                  <a:cubicBezTo>
                    <a:pt x="2756097" y="670564"/>
                    <a:pt x="2747312" y="720586"/>
                    <a:pt x="2746637" y="709771"/>
                  </a:cubicBezTo>
                  <a:cubicBezTo>
                    <a:pt x="2745961" y="698955"/>
                    <a:pt x="2747312" y="578632"/>
                    <a:pt x="2746637" y="567817"/>
                  </a:cubicBezTo>
                  <a:cubicBezTo>
                    <a:pt x="2745961" y="557001"/>
                    <a:pt x="2737177" y="550241"/>
                    <a:pt x="2736501" y="547538"/>
                  </a:cubicBezTo>
                  <a:cubicBezTo>
                    <a:pt x="2735826" y="544834"/>
                    <a:pt x="2737177" y="529962"/>
                    <a:pt x="2736501" y="527258"/>
                  </a:cubicBezTo>
                  <a:cubicBezTo>
                    <a:pt x="2735826" y="524554"/>
                    <a:pt x="2727042" y="509683"/>
                    <a:pt x="2726366" y="506979"/>
                  </a:cubicBezTo>
                  <a:cubicBezTo>
                    <a:pt x="2725691" y="504275"/>
                    <a:pt x="2727042" y="489404"/>
                    <a:pt x="2726366" y="486700"/>
                  </a:cubicBezTo>
                  <a:cubicBezTo>
                    <a:pt x="2725691" y="483996"/>
                    <a:pt x="2716907" y="468449"/>
                    <a:pt x="2716231" y="466421"/>
                  </a:cubicBezTo>
                  <a:cubicBezTo>
                    <a:pt x="2715556" y="464393"/>
                    <a:pt x="2717583" y="458309"/>
                    <a:pt x="2716231" y="456281"/>
                  </a:cubicBezTo>
                  <a:cubicBezTo>
                    <a:pt x="2714880" y="454253"/>
                    <a:pt x="2697312" y="440734"/>
                    <a:pt x="2695961" y="436002"/>
                  </a:cubicBezTo>
                  <a:cubicBezTo>
                    <a:pt x="2694610" y="431270"/>
                    <a:pt x="2696637" y="389360"/>
                    <a:pt x="2695961" y="385304"/>
                  </a:cubicBezTo>
                  <a:cubicBezTo>
                    <a:pt x="2695285" y="381248"/>
                    <a:pt x="2687177" y="377192"/>
                    <a:pt x="2685826" y="375164"/>
                  </a:cubicBezTo>
                  <a:cubicBezTo>
                    <a:pt x="2684474" y="373136"/>
                    <a:pt x="2676366" y="356913"/>
                    <a:pt x="2675690" y="354885"/>
                  </a:cubicBezTo>
                  <a:cubicBezTo>
                    <a:pt x="2675015" y="352857"/>
                    <a:pt x="2676366" y="346097"/>
                    <a:pt x="2675690" y="344746"/>
                  </a:cubicBezTo>
                  <a:cubicBezTo>
                    <a:pt x="2675015" y="343394"/>
                    <a:pt x="2666231" y="336634"/>
                    <a:pt x="2665555" y="334606"/>
                  </a:cubicBezTo>
                  <a:cubicBezTo>
                    <a:pt x="2664880" y="332578"/>
                    <a:pt x="2666906" y="317707"/>
                    <a:pt x="2665555" y="314327"/>
                  </a:cubicBezTo>
                  <a:cubicBezTo>
                    <a:pt x="2664204" y="310947"/>
                    <a:pt x="2646636" y="287288"/>
                    <a:pt x="2645285" y="283908"/>
                  </a:cubicBezTo>
                  <a:cubicBezTo>
                    <a:pt x="2643934" y="280528"/>
                    <a:pt x="2646636" y="267009"/>
                    <a:pt x="2645285" y="263629"/>
                  </a:cubicBezTo>
                  <a:cubicBezTo>
                    <a:pt x="2643934" y="260249"/>
                    <a:pt x="2627717" y="237942"/>
                    <a:pt x="2625014" y="233210"/>
                  </a:cubicBezTo>
                  <a:cubicBezTo>
                    <a:pt x="2622312" y="228478"/>
                    <a:pt x="2606771" y="197383"/>
                    <a:pt x="2604744" y="192652"/>
                  </a:cubicBezTo>
                  <a:cubicBezTo>
                    <a:pt x="2602717" y="187920"/>
                    <a:pt x="2595284" y="164937"/>
                    <a:pt x="2594609" y="162233"/>
                  </a:cubicBezTo>
                  <a:cubicBezTo>
                    <a:pt x="2593933" y="159529"/>
                    <a:pt x="2595284" y="153445"/>
                    <a:pt x="2594609" y="152093"/>
                  </a:cubicBezTo>
                  <a:cubicBezTo>
                    <a:pt x="2593933" y="150741"/>
                    <a:pt x="2585825" y="143306"/>
                    <a:pt x="2584474" y="141954"/>
                  </a:cubicBezTo>
                  <a:cubicBezTo>
                    <a:pt x="2583122" y="140602"/>
                    <a:pt x="2575690" y="133842"/>
                    <a:pt x="2574339" y="131814"/>
                  </a:cubicBezTo>
                  <a:cubicBezTo>
                    <a:pt x="2572987" y="129786"/>
                    <a:pt x="2566230" y="114239"/>
                    <a:pt x="2564203" y="111535"/>
                  </a:cubicBezTo>
                  <a:cubicBezTo>
                    <a:pt x="2562176" y="108831"/>
                    <a:pt x="2546635" y="95311"/>
                    <a:pt x="2543933" y="91256"/>
                  </a:cubicBezTo>
                  <a:cubicBezTo>
                    <a:pt x="2541230" y="87200"/>
                    <a:pt x="2525690" y="54077"/>
                    <a:pt x="2523663" y="50698"/>
                  </a:cubicBezTo>
                  <a:cubicBezTo>
                    <a:pt x="2521636" y="47318"/>
                    <a:pt x="2515554" y="41910"/>
                    <a:pt x="2513528" y="40558"/>
                  </a:cubicBezTo>
                  <a:cubicBezTo>
                    <a:pt x="2511501" y="39206"/>
                    <a:pt x="2495959" y="31770"/>
                    <a:pt x="2493257" y="30418"/>
                  </a:cubicBezTo>
                  <a:cubicBezTo>
                    <a:pt x="2490554" y="29066"/>
                    <a:pt x="2475689" y="21630"/>
                    <a:pt x="2472987" y="20279"/>
                  </a:cubicBezTo>
                  <a:cubicBezTo>
                    <a:pt x="2470284" y="18927"/>
                    <a:pt x="2455419" y="10815"/>
                    <a:pt x="2452716" y="10139"/>
                  </a:cubicBezTo>
                  <a:cubicBezTo>
                    <a:pt x="2450014" y="9463"/>
                    <a:pt x="2435148" y="10815"/>
                    <a:pt x="2432446" y="10139"/>
                  </a:cubicBezTo>
                  <a:cubicBezTo>
                    <a:pt x="2429743" y="9463"/>
                    <a:pt x="2470284" y="675"/>
                    <a:pt x="2412176" y="0"/>
                  </a:cubicBezTo>
                  <a:cubicBezTo>
                    <a:pt x="2354067" y="-675"/>
                    <a:pt x="1619603" y="-1352"/>
                    <a:pt x="1560819" y="0"/>
                  </a:cubicBezTo>
                  <a:cubicBezTo>
                    <a:pt x="1502035" y="1351"/>
                    <a:pt x="1534468" y="18251"/>
                    <a:pt x="1530414" y="20279"/>
                  </a:cubicBezTo>
                  <a:cubicBezTo>
                    <a:pt x="1526360" y="22307"/>
                    <a:pt x="1502711" y="29742"/>
                    <a:pt x="1500008" y="30418"/>
                  </a:cubicBezTo>
                  <a:cubicBezTo>
                    <a:pt x="1497306" y="31094"/>
                    <a:pt x="1492575" y="29066"/>
                    <a:pt x="1489873" y="30418"/>
                  </a:cubicBezTo>
                  <a:cubicBezTo>
                    <a:pt x="1487170" y="31770"/>
                    <a:pt x="1462846" y="49346"/>
                    <a:pt x="1459468" y="50698"/>
                  </a:cubicBezTo>
                  <a:cubicBezTo>
                    <a:pt x="1456089" y="52049"/>
                    <a:pt x="1441899" y="49346"/>
                    <a:pt x="1439197" y="50698"/>
                  </a:cubicBezTo>
                  <a:cubicBezTo>
                    <a:pt x="1436494" y="52049"/>
                    <a:pt x="1424332" y="68273"/>
                    <a:pt x="1418927" y="70977"/>
                  </a:cubicBezTo>
                  <a:cubicBezTo>
                    <a:pt x="1413521" y="73681"/>
                    <a:pt x="1364873" y="88552"/>
                    <a:pt x="1358116" y="91256"/>
                  </a:cubicBezTo>
                  <a:cubicBezTo>
                    <a:pt x="1351359" y="93959"/>
                    <a:pt x="1321629" y="109507"/>
                    <a:pt x="1317575" y="111535"/>
                  </a:cubicBezTo>
                  <a:cubicBezTo>
                    <a:pt x="1313521" y="113563"/>
                    <a:pt x="1299331" y="120999"/>
                    <a:pt x="1297304" y="121675"/>
                  </a:cubicBezTo>
                  <a:cubicBezTo>
                    <a:pt x="1295277" y="122351"/>
                    <a:pt x="1288520" y="120999"/>
                    <a:pt x="1287169" y="121675"/>
                  </a:cubicBezTo>
                  <a:cubicBezTo>
                    <a:pt x="1285818" y="122351"/>
                    <a:pt x="1279736" y="130462"/>
                    <a:pt x="1277034" y="131814"/>
                  </a:cubicBezTo>
                  <a:cubicBezTo>
                    <a:pt x="1274331" y="133166"/>
                    <a:pt x="1250006" y="140602"/>
                    <a:pt x="1246628" y="141954"/>
                  </a:cubicBezTo>
                  <a:cubicBezTo>
                    <a:pt x="1243250" y="143306"/>
                    <a:pt x="1228385" y="150741"/>
                    <a:pt x="1226358" y="152093"/>
                  </a:cubicBezTo>
                  <a:cubicBezTo>
                    <a:pt x="1224331" y="153445"/>
                    <a:pt x="1218250" y="160881"/>
                    <a:pt x="1216223" y="162233"/>
                  </a:cubicBezTo>
                  <a:cubicBezTo>
                    <a:pt x="1214196" y="163585"/>
                    <a:pt x="1198655" y="171021"/>
                    <a:pt x="1195952" y="172373"/>
                  </a:cubicBezTo>
                  <a:cubicBezTo>
                    <a:pt x="1193249" y="173725"/>
                    <a:pt x="1177709" y="181160"/>
                    <a:pt x="1175682" y="182512"/>
                  </a:cubicBezTo>
                  <a:cubicBezTo>
                    <a:pt x="1173655" y="183864"/>
                    <a:pt x="1168249" y="190624"/>
                    <a:pt x="1165547" y="192652"/>
                  </a:cubicBezTo>
                  <a:cubicBezTo>
                    <a:pt x="1162844" y="194680"/>
                    <a:pt x="1138519" y="210903"/>
                    <a:pt x="1135141" y="212931"/>
                  </a:cubicBezTo>
                  <a:cubicBezTo>
                    <a:pt x="1131763" y="214959"/>
                    <a:pt x="1116898" y="222395"/>
                    <a:pt x="1114871" y="223070"/>
                  </a:cubicBezTo>
                  <a:cubicBezTo>
                    <a:pt x="1112844" y="223746"/>
                    <a:pt x="1106763" y="222395"/>
                    <a:pt x="1104736" y="223070"/>
                  </a:cubicBezTo>
                  <a:cubicBezTo>
                    <a:pt x="1102709" y="223746"/>
                    <a:pt x="1086492" y="232534"/>
                    <a:pt x="1084465" y="233210"/>
                  </a:cubicBezTo>
                  <a:cubicBezTo>
                    <a:pt x="1082438" y="233886"/>
                    <a:pt x="1075681" y="232534"/>
                    <a:pt x="1074330" y="233210"/>
                  </a:cubicBezTo>
                  <a:cubicBezTo>
                    <a:pt x="1072979" y="233886"/>
                    <a:pt x="1066897" y="242674"/>
                    <a:pt x="1064195" y="243350"/>
                  </a:cubicBezTo>
                  <a:cubicBezTo>
                    <a:pt x="1061492" y="244026"/>
                    <a:pt x="1037168" y="241998"/>
                    <a:pt x="1033789" y="243350"/>
                  </a:cubicBezTo>
                  <a:cubicBezTo>
                    <a:pt x="1030411" y="244702"/>
                    <a:pt x="1016222" y="261601"/>
                    <a:pt x="1013519" y="263629"/>
                  </a:cubicBezTo>
                  <a:cubicBezTo>
                    <a:pt x="1010816" y="265657"/>
                    <a:pt x="995275" y="273093"/>
                    <a:pt x="993249" y="273769"/>
                  </a:cubicBezTo>
                  <a:cubicBezTo>
                    <a:pt x="991222" y="274444"/>
                    <a:pt x="984465" y="273093"/>
                    <a:pt x="983113" y="273769"/>
                  </a:cubicBezTo>
                  <a:cubicBezTo>
                    <a:pt x="981762" y="274444"/>
                    <a:pt x="975681" y="283232"/>
                    <a:pt x="972978" y="283908"/>
                  </a:cubicBezTo>
                  <a:cubicBezTo>
                    <a:pt x="970275" y="284584"/>
                    <a:pt x="945951" y="283232"/>
                    <a:pt x="942573" y="283908"/>
                  </a:cubicBezTo>
                  <a:cubicBezTo>
                    <a:pt x="939194" y="284584"/>
                    <a:pt x="924329" y="293372"/>
                    <a:pt x="922302" y="294048"/>
                  </a:cubicBezTo>
                  <a:cubicBezTo>
                    <a:pt x="920275" y="294723"/>
                    <a:pt x="915545" y="292696"/>
                    <a:pt x="912167" y="294048"/>
                  </a:cubicBezTo>
                  <a:cubicBezTo>
                    <a:pt x="908789" y="295399"/>
                    <a:pt x="875680" y="312299"/>
                    <a:pt x="871626" y="314327"/>
                  </a:cubicBezTo>
                  <a:cubicBezTo>
                    <a:pt x="867572" y="316355"/>
                    <a:pt x="854734" y="323114"/>
                    <a:pt x="851356" y="324467"/>
                  </a:cubicBezTo>
                  <a:cubicBezTo>
                    <a:pt x="847977" y="325818"/>
                    <a:pt x="824329" y="333254"/>
                    <a:pt x="820950" y="334606"/>
                  </a:cubicBezTo>
                  <a:cubicBezTo>
                    <a:pt x="817572" y="335958"/>
                    <a:pt x="806085" y="342718"/>
                    <a:pt x="800680" y="344746"/>
                  </a:cubicBezTo>
                  <a:cubicBezTo>
                    <a:pt x="795274" y="346773"/>
                    <a:pt x="745950" y="362997"/>
                    <a:pt x="739869" y="365025"/>
                  </a:cubicBezTo>
                  <a:cubicBezTo>
                    <a:pt x="733787" y="367053"/>
                    <a:pt x="712166" y="374488"/>
                    <a:pt x="709463" y="375164"/>
                  </a:cubicBezTo>
                  <a:cubicBezTo>
                    <a:pt x="706760" y="375840"/>
                    <a:pt x="702706" y="371785"/>
                    <a:pt x="699328" y="375164"/>
                  </a:cubicBezTo>
                  <a:cubicBezTo>
                    <a:pt x="695950" y="378544"/>
                    <a:pt x="662841" y="421807"/>
                    <a:pt x="658787" y="425862"/>
                  </a:cubicBezTo>
                  <a:cubicBezTo>
                    <a:pt x="654733" y="429918"/>
                    <a:pt x="642571" y="431946"/>
                    <a:pt x="638517" y="436002"/>
                  </a:cubicBezTo>
                  <a:cubicBezTo>
                    <a:pt x="634463" y="440058"/>
                    <a:pt x="601354" y="483320"/>
                    <a:pt x="597976" y="486700"/>
                  </a:cubicBezTo>
                  <a:cubicBezTo>
                    <a:pt x="594598" y="490080"/>
                    <a:pt x="590543" y="484672"/>
                    <a:pt x="587841" y="486700"/>
                  </a:cubicBezTo>
                  <a:cubicBezTo>
                    <a:pt x="585138" y="488728"/>
                    <a:pt x="560138" y="513739"/>
                    <a:pt x="557435" y="517119"/>
                  </a:cubicBezTo>
                  <a:cubicBezTo>
                    <a:pt x="554732" y="520499"/>
                    <a:pt x="548651" y="536046"/>
                    <a:pt x="547300" y="537398"/>
                  </a:cubicBezTo>
                  <a:cubicBezTo>
                    <a:pt x="545949" y="538750"/>
                    <a:pt x="539192" y="534694"/>
                    <a:pt x="537165" y="537398"/>
                  </a:cubicBezTo>
                  <a:cubicBezTo>
                    <a:pt x="535138" y="540102"/>
                    <a:pt x="518921" y="574577"/>
                    <a:pt x="516894" y="577956"/>
                  </a:cubicBezTo>
                  <a:cubicBezTo>
                    <a:pt x="514867" y="581336"/>
                    <a:pt x="507435" y="586744"/>
                    <a:pt x="506759" y="588096"/>
                  </a:cubicBezTo>
                  <a:cubicBezTo>
                    <a:pt x="506084" y="589448"/>
                    <a:pt x="507435" y="596884"/>
                    <a:pt x="506759" y="598236"/>
                  </a:cubicBezTo>
                  <a:cubicBezTo>
                    <a:pt x="506084" y="599587"/>
                    <a:pt x="498651" y="605671"/>
                    <a:pt x="496624" y="608375"/>
                  </a:cubicBezTo>
                  <a:cubicBezTo>
                    <a:pt x="494597" y="611079"/>
                    <a:pt x="478381" y="636090"/>
                    <a:pt x="476354" y="638794"/>
                  </a:cubicBezTo>
                  <a:cubicBezTo>
                    <a:pt x="474327" y="641498"/>
                    <a:pt x="466894" y="646906"/>
                    <a:pt x="466218" y="648934"/>
                  </a:cubicBezTo>
                  <a:cubicBezTo>
                    <a:pt x="465543" y="650961"/>
                    <a:pt x="467570" y="666509"/>
                    <a:pt x="466218" y="669213"/>
                  </a:cubicBezTo>
                  <a:cubicBezTo>
                    <a:pt x="464867" y="671916"/>
                    <a:pt x="448651" y="685436"/>
                    <a:pt x="445948" y="689492"/>
                  </a:cubicBezTo>
                  <a:cubicBezTo>
                    <a:pt x="443246" y="693548"/>
                    <a:pt x="427029" y="726670"/>
                    <a:pt x="425678" y="730050"/>
                  </a:cubicBezTo>
                  <a:cubicBezTo>
                    <a:pt x="424326" y="733430"/>
                    <a:pt x="426353" y="738162"/>
                    <a:pt x="425678" y="740190"/>
                  </a:cubicBezTo>
                  <a:cubicBezTo>
                    <a:pt x="425002" y="742218"/>
                    <a:pt x="416218" y="757765"/>
                    <a:pt x="415542" y="760469"/>
                  </a:cubicBezTo>
                  <a:cubicBezTo>
                    <a:pt x="414867" y="763173"/>
                    <a:pt x="416894" y="778044"/>
                    <a:pt x="415542" y="780748"/>
                  </a:cubicBezTo>
                  <a:cubicBezTo>
                    <a:pt x="414191" y="783452"/>
                    <a:pt x="396623" y="798324"/>
                    <a:pt x="395272" y="801027"/>
                  </a:cubicBezTo>
                  <a:cubicBezTo>
                    <a:pt x="393921" y="803731"/>
                    <a:pt x="395948" y="817927"/>
                    <a:pt x="395272" y="821307"/>
                  </a:cubicBezTo>
                  <a:cubicBezTo>
                    <a:pt x="394596" y="824686"/>
                    <a:pt x="385812" y="847669"/>
                    <a:pt x="385137" y="851725"/>
                  </a:cubicBezTo>
                  <a:cubicBezTo>
                    <a:pt x="384461" y="855781"/>
                    <a:pt x="385812" y="878764"/>
                    <a:pt x="385137" y="882144"/>
                  </a:cubicBezTo>
                  <a:cubicBezTo>
                    <a:pt x="384461" y="885524"/>
                    <a:pt x="375677" y="900395"/>
                    <a:pt x="375002" y="902423"/>
                  </a:cubicBezTo>
                  <a:cubicBezTo>
                    <a:pt x="374326" y="904451"/>
                    <a:pt x="375677" y="910535"/>
                    <a:pt x="375002" y="912563"/>
                  </a:cubicBezTo>
                  <a:cubicBezTo>
                    <a:pt x="374326" y="914591"/>
                    <a:pt x="365542" y="930814"/>
                    <a:pt x="364867" y="932842"/>
                  </a:cubicBezTo>
                  <a:cubicBezTo>
                    <a:pt x="364191" y="934870"/>
                    <a:pt x="366218" y="940954"/>
                    <a:pt x="364867" y="942982"/>
                  </a:cubicBezTo>
                  <a:cubicBezTo>
                    <a:pt x="363515" y="945010"/>
                    <a:pt x="345947" y="961233"/>
                    <a:pt x="344596" y="963261"/>
                  </a:cubicBezTo>
                  <a:cubicBezTo>
                    <a:pt x="343245" y="965289"/>
                    <a:pt x="345272" y="972049"/>
                    <a:pt x="344596" y="973400"/>
                  </a:cubicBezTo>
                  <a:cubicBezTo>
                    <a:pt x="343921" y="974752"/>
                    <a:pt x="335136" y="982188"/>
                    <a:pt x="334461" y="983540"/>
                  </a:cubicBezTo>
                  <a:cubicBezTo>
                    <a:pt x="333785" y="984892"/>
                    <a:pt x="335136" y="990300"/>
                    <a:pt x="334461" y="993680"/>
                  </a:cubicBezTo>
                  <a:cubicBezTo>
                    <a:pt x="333785" y="997059"/>
                    <a:pt x="325677" y="1031534"/>
                    <a:pt x="324326" y="1034238"/>
                  </a:cubicBezTo>
                  <a:cubicBezTo>
                    <a:pt x="322974" y="1036942"/>
                    <a:pt x="315542" y="1032886"/>
                    <a:pt x="314191" y="1034238"/>
                  </a:cubicBezTo>
                  <a:cubicBezTo>
                    <a:pt x="312839" y="1035590"/>
                    <a:pt x="305407" y="1052489"/>
                    <a:pt x="304055" y="1054517"/>
                  </a:cubicBezTo>
                  <a:cubicBezTo>
                    <a:pt x="302704" y="1056545"/>
                    <a:pt x="295947" y="1061277"/>
                    <a:pt x="293920" y="1064657"/>
                  </a:cubicBezTo>
                  <a:cubicBezTo>
                    <a:pt x="291893" y="1068037"/>
                    <a:pt x="275677" y="1101835"/>
                    <a:pt x="273650" y="1105215"/>
                  </a:cubicBezTo>
                  <a:cubicBezTo>
                    <a:pt x="271623" y="1108595"/>
                    <a:pt x="265541" y="1113327"/>
                    <a:pt x="263515" y="1115355"/>
                  </a:cubicBezTo>
                  <a:cubicBezTo>
                    <a:pt x="261487" y="1117383"/>
                    <a:pt x="245271" y="1133606"/>
                    <a:pt x="243244" y="1135634"/>
                  </a:cubicBezTo>
                  <a:cubicBezTo>
                    <a:pt x="241217" y="1137662"/>
                    <a:pt x="234460" y="1144421"/>
                    <a:pt x="233109" y="1145774"/>
                  </a:cubicBezTo>
                  <a:cubicBezTo>
                    <a:pt x="231757" y="1147125"/>
                    <a:pt x="223649" y="1154561"/>
                    <a:pt x="222974" y="1155913"/>
                  </a:cubicBezTo>
                  <a:cubicBezTo>
                    <a:pt x="222298" y="1157265"/>
                    <a:pt x="223649" y="1164701"/>
                    <a:pt x="222974" y="1166053"/>
                  </a:cubicBezTo>
                  <a:cubicBezTo>
                    <a:pt x="222298" y="1167405"/>
                    <a:pt x="214190" y="1174840"/>
                    <a:pt x="212839" y="1176193"/>
                  </a:cubicBezTo>
                  <a:cubicBezTo>
                    <a:pt x="211487" y="1177544"/>
                    <a:pt x="203379" y="1184980"/>
                    <a:pt x="202703" y="1186332"/>
                  </a:cubicBezTo>
                  <a:cubicBezTo>
                    <a:pt x="202028" y="1187684"/>
                    <a:pt x="203379" y="1195120"/>
                    <a:pt x="202703" y="1196472"/>
                  </a:cubicBezTo>
                  <a:cubicBezTo>
                    <a:pt x="202028" y="1197824"/>
                    <a:pt x="193919" y="1204583"/>
                    <a:pt x="192568" y="1206611"/>
                  </a:cubicBezTo>
                  <a:cubicBezTo>
                    <a:pt x="191217" y="1208639"/>
                    <a:pt x="183784" y="1224863"/>
                    <a:pt x="182433" y="1226891"/>
                  </a:cubicBezTo>
                  <a:cubicBezTo>
                    <a:pt x="181082" y="1228918"/>
                    <a:pt x="173649" y="1235678"/>
                    <a:pt x="172298" y="1237030"/>
                  </a:cubicBezTo>
                  <a:cubicBezTo>
                    <a:pt x="170947" y="1238382"/>
                    <a:pt x="162838" y="1244466"/>
                    <a:pt x="162163" y="1247170"/>
                  </a:cubicBezTo>
                  <a:cubicBezTo>
                    <a:pt x="161487" y="1249874"/>
                    <a:pt x="162838" y="1274208"/>
                    <a:pt x="162163" y="1277588"/>
                  </a:cubicBezTo>
                  <a:cubicBezTo>
                    <a:pt x="161487" y="1280968"/>
                    <a:pt x="152703" y="1295164"/>
                    <a:pt x="152027" y="1297868"/>
                  </a:cubicBezTo>
                  <a:cubicBezTo>
                    <a:pt x="151352" y="1300571"/>
                    <a:pt x="152703" y="1315443"/>
                    <a:pt x="152027" y="1318147"/>
                  </a:cubicBezTo>
                  <a:cubicBezTo>
                    <a:pt x="151352" y="1320851"/>
                    <a:pt x="143243" y="1335046"/>
                    <a:pt x="141892" y="1338426"/>
                  </a:cubicBezTo>
                  <a:cubicBezTo>
                    <a:pt x="140541" y="1341806"/>
                    <a:pt x="132433" y="1366141"/>
                    <a:pt x="131757" y="1368845"/>
                  </a:cubicBezTo>
                  <a:cubicBezTo>
                    <a:pt x="131081" y="1371548"/>
                    <a:pt x="133108" y="1375605"/>
                    <a:pt x="131757" y="1378984"/>
                  </a:cubicBezTo>
                  <a:cubicBezTo>
                    <a:pt x="130406" y="1382364"/>
                    <a:pt x="112838" y="1416163"/>
                    <a:pt x="111487" y="1419543"/>
                  </a:cubicBezTo>
                  <a:cubicBezTo>
                    <a:pt x="110135" y="1422922"/>
                    <a:pt x="112838" y="1426302"/>
                    <a:pt x="111487" y="1429682"/>
                  </a:cubicBezTo>
                  <a:cubicBezTo>
                    <a:pt x="110135" y="1433062"/>
                    <a:pt x="93919" y="1464833"/>
                    <a:pt x="91216" y="1470240"/>
                  </a:cubicBezTo>
                  <a:cubicBezTo>
                    <a:pt x="88513" y="1475648"/>
                    <a:pt x="72297" y="1506743"/>
                    <a:pt x="70946" y="1510799"/>
                  </a:cubicBezTo>
                  <a:cubicBezTo>
                    <a:pt x="69594" y="1514854"/>
                    <a:pt x="71621" y="1529050"/>
                    <a:pt x="70946" y="1531078"/>
                  </a:cubicBezTo>
                  <a:cubicBezTo>
                    <a:pt x="70270" y="1533105"/>
                    <a:pt x="62162" y="1539866"/>
                    <a:pt x="60811" y="1541218"/>
                  </a:cubicBezTo>
                  <a:cubicBezTo>
                    <a:pt x="59459" y="1542569"/>
                    <a:pt x="51351" y="1550005"/>
                    <a:pt x="50675" y="1551357"/>
                  </a:cubicBezTo>
                  <a:cubicBezTo>
                    <a:pt x="50000" y="1552709"/>
                    <a:pt x="51351" y="1560145"/>
                    <a:pt x="50675" y="1561497"/>
                  </a:cubicBezTo>
                  <a:cubicBezTo>
                    <a:pt x="50000" y="1562848"/>
                    <a:pt x="41216" y="1568932"/>
                    <a:pt x="40540" y="1571636"/>
                  </a:cubicBezTo>
                  <a:cubicBezTo>
                    <a:pt x="39865" y="1574340"/>
                    <a:pt x="41216" y="1597999"/>
                    <a:pt x="40540" y="1602055"/>
                  </a:cubicBezTo>
                  <a:cubicBezTo>
                    <a:pt x="39865" y="1606111"/>
                    <a:pt x="31081" y="1629770"/>
                    <a:pt x="30405" y="1632474"/>
                  </a:cubicBezTo>
                  <a:cubicBezTo>
                    <a:pt x="29729" y="1635178"/>
                    <a:pt x="31756" y="1640585"/>
                    <a:pt x="30405" y="1642614"/>
                  </a:cubicBezTo>
                  <a:cubicBezTo>
                    <a:pt x="29054" y="1644641"/>
                    <a:pt x="11486" y="1658837"/>
                    <a:pt x="10135" y="1662893"/>
                  </a:cubicBezTo>
                  <a:cubicBezTo>
                    <a:pt x="8783" y="1666948"/>
                    <a:pt x="10810" y="1699395"/>
                    <a:pt x="10135" y="1703451"/>
                  </a:cubicBezTo>
                  <a:cubicBezTo>
                    <a:pt x="9459" y="1707507"/>
                    <a:pt x="0" y="1697368"/>
                    <a:pt x="0" y="1723731"/>
                  </a:cubicBezTo>
                  <a:cubicBezTo>
                    <a:pt x="0" y="1750093"/>
                    <a:pt x="8783" y="2073208"/>
                    <a:pt x="10135" y="2098896"/>
                  </a:cubicBezTo>
                  <a:cubicBezTo>
                    <a:pt x="11486" y="2124582"/>
                    <a:pt x="18243" y="2106331"/>
                    <a:pt x="20270" y="2109035"/>
                  </a:cubicBezTo>
                  <a:cubicBezTo>
                    <a:pt x="22297" y="2111739"/>
                    <a:pt x="39189" y="2129990"/>
                    <a:pt x="40540" y="2139453"/>
                  </a:cubicBezTo>
                  <a:cubicBezTo>
                    <a:pt x="41892" y="2148917"/>
                    <a:pt x="39865" y="2242878"/>
                    <a:pt x="40540" y="2250989"/>
                  </a:cubicBezTo>
                  <a:cubicBezTo>
                    <a:pt x="41216" y="2259101"/>
                    <a:pt x="50000" y="2259777"/>
                    <a:pt x="50675" y="2261129"/>
                  </a:cubicBezTo>
                  <a:cubicBezTo>
                    <a:pt x="51351" y="2262481"/>
                    <a:pt x="50000" y="2269240"/>
                    <a:pt x="50675" y="2271268"/>
                  </a:cubicBezTo>
                  <a:cubicBezTo>
                    <a:pt x="51351" y="2273296"/>
                    <a:pt x="59459" y="2289520"/>
                    <a:pt x="60811" y="2291548"/>
                  </a:cubicBezTo>
                  <a:cubicBezTo>
                    <a:pt x="62162" y="2293575"/>
                    <a:pt x="69594" y="2299659"/>
                    <a:pt x="70946" y="2301687"/>
                  </a:cubicBezTo>
                  <a:cubicBezTo>
                    <a:pt x="72297" y="2303715"/>
                    <a:pt x="79730" y="2319939"/>
                    <a:pt x="81081" y="2321966"/>
                  </a:cubicBezTo>
                  <a:cubicBezTo>
                    <a:pt x="82432" y="2323994"/>
                    <a:pt x="89865" y="2330754"/>
                    <a:pt x="91216" y="2332106"/>
                  </a:cubicBezTo>
                  <a:cubicBezTo>
                    <a:pt x="92568" y="2333458"/>
                    <a:pt x="100000" y="2340893"/>
                    <a:pt x="101351" y="2342246"/>
                  </a:cubicBezTo>
                  <a:cubicBezTo>
                    <a:pt x="102703" y="2343597"/>
                    <a:pt x="110135" y="2351709"/>
                    <a:pt x="111487" y="2352385"/>
                  </a:cubicBezTo>
                  <a:cubicBezTo>
                    <a:pt x="112838" y="2353061"/>
                    <a:pt x="120270" y="2351033"/>
                    <a:pt x="121622" y="2352385"/>
                  </a:cubicBezTo>
                  <a:cubicBezTo>
                    <a:pt x="122973" y="2353737"/>
                    <a:pt x="130406" y="2370636"/>
                    <a:pt x="131757" y="2372664"/>
                  </a:cubicBezTo>
                  <a:cubicBezTo>
                    <a:pt x="133108" y="2374692"/>
                    <a:pt x="139865" y="2381452"/>
                    <a:pt x="141892" y="2382804"/>
                  </a:cubicBezTo>
                  <a:cubicBezTo>
                    <a:pt x="143919" y="2384156"/>
                    <a:pt x="160811" y="2391592"/>
                    <a:pt x="162163" y="2392943"/>
                  </a:cubicBezTo>
                  <a:cubicBezTo>
                    <a:pt x="163514" y="2394295"/>
                    <a:pt x="161487" y="2401731"/>
                    <a:pt x="162163" y="2403083"/>
                  </a:cubicBezTo>
                  <a:cubicBezTo>
                    <a:pt x="162838" y="2404435"/>
                    <a:pt x="170947" y="2412546"/>
                    <a:pt x="172298" y="2413223"/>
                  </a:cubicBezTo>
                  <a:cubicBezTo>
                    <a:pt x="173649" y="2413898"/>
                    <a:pt x="181082" y="2412546"/>
                    <a:pt x="182433" y="2413223"/>
                  </a:cubicBezTo>
                  <a:cubicBezTo>
                    <a:pt x="183784" y="2413898"/>
                    <a:pt x="191217" y="2422010"/>
                    <a:pt x="192568" y="2423362"/>
                  </a:cubicBezTo>
                  <a:cubicBezTo>
                    <a:pt x="193919" y="2424714"/>
                    <a:pt x="201352" y="2432826"/>
                    <a:pt x="202703" y="2433502"/>
                  </a:cubicBezTo>
                  <a:cubicBezTo>
                    <a:pt x="204055" y="2434177"/>
                    <a:pt x="211487" y="2432826"/>
                    <a:pt x="212839" y="2433502"/>
                  </a:cubicBezTo>
                  <a:cubicBezTo>
                    <a:pt x="214190" y="2434177"/>
                    <a:pt x="220947" y="2442290"/>
                    <a:pt x="222974" y="2443641"/>
                  </a:cubicBezTo>
                  <a:cubicBezTo>
                    <a:pt x="225001" y="2444993"/>
                    <a:pt x="240541" y="2451753"/>
                    <a:pt x="243244" y="2453781"/>
                  </a:cubicBezTo>
                  <a:cubicBezTo>
                    <a:pt x="245947" y="2455808"/>
                    <a:pt x="261487" y="2472708"/>
                    <a:pt x="263515" y="2474060"/>
                  </a:cubicBezTo>
                  <a:cubicBezTo>
                    <a:pt x="265541" y="2475412"/>
                    <a:pt x="272298" y="2473384"/>
                    <a:pt x="273650" y="2474060"/>
                  </a:cubicBezTo>
                  <a:cubicBezTo>
                    <a:pt x="275001" y="2474736"/>
                    <a:pt x="281758" y="2483524"/>
                    <a:pt x="283785" y="2484200"/>
                  </a:cubicBezTo>
                  <a:cubicBezTo>
                    <a:pt x="285812" y="2484876"/>
                    <a:pt x="301353" y="2483524"/>
                    <a:pt x="304055" y="2484200"/>
                  </a:cubicBezTo>
                  <a:cubicBezTo>
                    <a:pt x="306758" y="2484876"/>
                    <a:pt x="320947" y="2493663"/>
                    <a:pt x="324326" y="2494339"/>
                  </a:cubicBezTo>
                  <a:cubicBezTo>
                    <a:pt x="327704" y="2495015"/>
                    <a:pt x="352029" y="2493663"/>
                    <a:pt x="354731" y="2494339"/>
                  </a:cubicBezTo>
                  <a:cubicBezTo>
                    <a:pt x="357434" y="2495015"/>
                    <a:pt x="288515" y="2503803"/>
                    <a:pt x="364867" y="2504479"/>
                  </a:cubicBezTo>
                  <a:cubicBezTo>
                    <a:pt x="441218" y="2505155"/>
                    <a:pt x="1423656" y="2505155"/>
                    <a:pt x="1500008" y="2504479"/>
                  </a:cubicBezTo>
                  <a:cubicBezTo>
                    <a:pt x="1576360" y="2503803"/>
                    <a:pt x="1508792" y="2495015"/>
                    <a:pt x="1510143" y="2494339"/>
                  </a:cubicBezTo>
                  <a:cubicBezTo>
                    <a:pt x="1511495" y="2493663"/>
                    <a:pt x="1518927" y="2495015"/>
                    <a:pt x="1520278" y="2494339"/>
                  </a:cubicBezTo>
                  <a:cubicBezTo>
                    <a:pt x="1521630" y="2493663"/>
                    <a:pt x="1529738" y="2485552"/>
                    <a:pt x="1530414" y="2484200"/>
                  </a:cubicBezTo>
                  <a:cubicBezTo>
                    <a:pt x="1531089" y="2482848"/>
                    <a:pt x="1529738" y="2475412"/>
                    <a:pt x="1530414" y="2474060"/>
                  </a:cubicBezTo>
                  <a:cubicBezTo>
                    <a:pt x="1531089" y="2472708"/>
                    <a:pt x="1539197" y="2465272"/>
                    <a:pt x="1540549" y="2463921"/>
                  </a:cubicBezTo>
                  <a:cubicBezTo>
                    <a:pt x="1541900" y="2462569"/>
                    <a:pt x="1547981" y="2455132"/>
                    <a:pt x="1550684" y="2453781"/>
                  </a:cubicBezTo>
                  <a:cubicBezTo>
                    <a:pt x="1553387" y="2452429"/>
                    <a:pt x="1578387" y="2444317"/>
                    <a:pt x="1581090" y="2443641"/>
                  </a:cubicBezTo>
                  <a:cubicBezTo>
                    <a:pt x="1583792" y="2442965"/>
                    <a:pt x="1590549" y="2443641"/>
                    <a:pt x="1591225" y="2443641"/>
                  </a:cubicBezTo>
                  <a:close/>
                </a:path>
              </a:pathLst>
            </a:custGeom>
          </p:spPr>
        </p:pic>
      </p:grpSp>
      <p:grpSp>
        <p:nvGrpSpPr>
          <p:cNvPr id="21" name="그룹 20"/>
          <p:cNvGrpSpPr/>
          <p:nvPr/>
        </p:nvGrpSpPr>
        <p:grpSpPr>
          <a:xfrm>
            <a:off x="5105261" y="1307806"/>
            <a:ext cx="2082347" cy="1875892"/>
            <a:chOff x="4352752" y="1259067"/>
            <a:chExt cx="2352943" cy="2169933"/>
          </a:xfrm>
        </p:grpSpPr>
        <p:sp>
          <p:nvSpPr>
            <p:cNvPr id="23" name="Oval 5"/>
            <p:cNvSpPr/>
            <p:nvPr/>
          </p:nvSpPr>
          <p:spPr>
            <a:xfrm>
              <a:off x="4352752" y="1279634"/>
              <a:ext cx="2151839" cy="2149366"/>
            </a:xfrm>
            <a:prstGeom prst="ellipse">
              <a:avLst/>
            </a:prstGeom>
            <a:solidFill>
              <a:srgbClr val="9DC8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 sz="1600">
                <a:latin typeface="Barlow Semi Condensed"/>
                <a:ea typeface="+mn-ea"/>
                <a:cs typeface="+mn-cs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l="27270" t="14940" r="25420" b="27730"/>
            <a:stretch>
              <a:fillRect/>
            </a:stretch>
          </p:blipFill>
          <p:spPr>
            <a:xfrm>
              <a:off x="4914770" y="1259067"/>
              <a:ext cx="1790925" cy="2169932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9078947" y="1466887"/>
            <a:ext cx="2106504" cy="1971111"/>
            <a:chOff x="7998212" y="1173360"/>
            <a:chExt cx="2430916" cy="2194912"/>
          </a:xfrm>
        </p:grpSpPr>
        <p:sp>
          <p:nvSpPr>
            <p:cNvPr id="33" name="Oval 4"/>
            <p:cNvSpPr/>
            <p:nvPr/>
          </p:nvSpPr>
          <p:spPr>
            <a:xfrm>
              <a:off x="7998212" y="1173360"/>
              <a:ext cx="2151839" cy="2149366"/>
            </a:xfrm>
            <a:prstGeom prst="ellipse">
              <a:avLst/>
            </a:prstGeom>
            <a:solidFill>
              <a:srgbClr val="F18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 sz="1600">
                <a:latin typeface="Barlow Semi Condensed"/>
                <a:ea typeface="+mn-ea"/>
                <a:cs typeface="+mn-cs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527914" y="1467058"/>
              <a:ext cx="1901214" cy="1901214"/>
            </a:xfrm>
            <a:prstGeom prst="rect">
              <a:avLst/>
            </a:prstGeom>
          </p:spPr>
        </p:pic>
      </p:grpSp>
      <p:sp>
        <p:nvSpPr>
          <p:cNvPr id="42" name="Rectangle 92"/>
          <p:cNvSpPr/>
          <p:nvPr/>
        </p:nvSpPr>
        <p:spPr>
          <a:xfrm>
            <a:off x="371581" y="185346"/>
            <a:ext cx="3140688" cy="707886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0" normalizeH="0" baseline="0" dirty="0">
                <a:latin typeface="맑은 고딕" pitchFamily="50" charset="-127"/>
                <a:ea typeface="맑은 고딕" pitchFamily="50" charset="-127"/>
                <a:cs typeface="Pattaya"/>
              </a:rPr>
              <a:t>개발 환경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83279" y="3421924"/>
            <a:ext cx="1619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0"/>
                <a:solidFill>
                  <a:srgbClr val="F18466"/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개발 환경</a:t>
            </a:r>
            <a:endParaRPr lang="ko-KR" altLang="en-US" sz="2400" dirty="0">
              <a:ln w="0"/>
              <a:solidFill>
                <a:srgbClr val="F18466"/>
              </a:solidFill>
              <a:effectLst>
                <a:reflection blurRad="6350" stA="96000" endA="300" endPos="35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48348" y="3491869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0"/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사용 언어 및 기술</a:t>
            </a:r>
            <a:endParaRPr lang="ko-KR" altLang="en-US" sz="2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98645" y="3536061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0"/>
                <a:solidFill>
                  <a:srgbClr val="F18466"/>
                </a:solidFill>
                <a:latin typeface="맑은 고딕" pitchFamily="50" charset="-127"/>
                <a:ea typeface="맑은 고딕" pitchFamily="50" charset="-127"/>
                <a:cs typeface="Pattaya"/>
              </a:rPr>
              <a:t>개발 도구</a:t>
            </a:r>
            <a:endParaRPr lang="ko-KR" altLang="en-US" sz="2400" dirty="0">
              <a:solidFill>
                <a:srgbClr val="F18466"/>
              </a:solidFill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8905" y="3925361"/>
            <a:ext cx="226812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Tomcat 8.5</a:t>
            </a:r>
          </a:p>
          <a:p>
            <a:pPr marL="285750" indent="-285750">
              <a:lnSpc>
                <a:spcPct val="13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MySQL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8.0.17</a:t>
            </a:r>
          </a:p>
          <a:p>
            <a:pPr marL="285750" indent="-285750">
              <a:lnSpc>
                <a:spcPct val="13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JDK 1.8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3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Junit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3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exERD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3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PMD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72319" y="4052957"/>
            <a:ext cx="38201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JAVA, Bean,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Servlet</a:t>
            </a:r>
          </a:p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JS,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jQuery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>
                <a:solidFill>
                  <a:srgbClr val="4397FF"/>
                </a:solidFill>
                <a:latin typeface="맑은 고딕" pitchFamily="50" charset="-127"/>
                <a:ea typeface="맑은 고딕" pitchFamily="50" charset="-127"/>
              </a:rPr>
              <a:t>Ajax, API</a:t>
            </a:r>
          </a:p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HTML</a:t>
            </a:r>
          </a:p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CSS, SASS</a:t>
            </a:r>
          </a:p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JSP</a:t>
            </a:r>
          </a:p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MySQL V8.0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714251" y="6427147"/>
            <a:ext cx="2477749" cy="43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043387" y="4145081"/>
            <a:ext cx="34664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이클립스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IDE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SVN -&gt;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Photoshop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PicPick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한글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354741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0C0C4F5-0267-4DB1-BDAE-FED5A369C032}"/>
              </a:ext>
            </a:extLst>
          </p:cNvPr>
          <p:cNvGrpSpPr/>
          <p:nvPr/>
        </p:nvGrpSpPr>
        <p:grpSpPr>
          <a:xfrm>
            <a:off x="981763" y="2992583"/>
            <a:ext cx="3518985" cy="3072059"/>
            <a:chOff x="927714" y="3358268"/>
            <a:chExt cx="2672137" cy="23311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4EA2EB4A-B5D0-48C0-85F4-F2227CA64011}"/>
                </a:ext>
              </a:extLst>
            </p:cNvPr>
            <p:cNvSpPr/>
            <p:nvPr/>
          </p:nvSpPr>
          <p:spPr>
            <a:xfrm>
              <a:off x="927714" y="3358268"/>
              <a:ext cx="2672137" cy="2331197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D08403F-8A2A-4ADA-9C9B-94898A6AE280}"/>
                </a:ext>
              </a:extLst>
            </p:cNvPr>
            <p:cNvSpPr txBox="1"/>
            <p:nvPr/>
          </p:nvSpPr>
          <p:spPr>
            <a:xfrm>
              <a:off x="1176667" y="4544148"/>
              <a:ext cx="2174231" cy="630593"/>
            </a:xfrm>
            <a:prstGeom prst="rect">
              <a:avLst/>
            </a:prstGeom>
            <a:noFill/>
            <a:effectLst>
              <a:reflection blurRad="6350" stA="50000" endA="300" endPos="55500" dist="508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>
                  <a:solidFill>
                    <a:srgbClr val="554F4D"/>
                  </a:solidFill>
                  <a:latin typeface="맑은 고딕" pitchFamily="50" charset="-127"/>
                  <a:ea typeface="맑은 고딕" pitchFamily="50" charset="-127"/>
                </a:rPr>
                <a:t>분석 내역</a:t>
              </a:r>
              <a:endParaRPr lang="ko-KR" altLang="en-US" sz="4800" dirty="0">
                <a:solidFill>
                  <a:srgbClr val="554F4D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083625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094026" y="6323611"/>
            <a:ext cx="2097974" cy="534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Rectangle 92"/>
          <p:cNvSpPr/>
          <p:nvPr/>
        </p:nvSpPr>
        <p:spPr>
          <a:xfrm>
            <a:off x="315032" y="165083"/>
            <a:ext cx="3140688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 dirty="0" err="1">
                <a:latin typeface="맑은 고딕" pitchFamily="50" charset="-127"/>
                <a:ea typeface="맑은 고딕" pitchFamily="50" charset="-127"/>
                <a:cs typeface="Pattaya"/>
              </a:rPr>
              <a:t>유스케이스</a:t>
            </a:r>
            <a:endParaRPr kumimoji="0" lang="ko-KR" altLang="en-US" sz="3600" b="0" i="0" u="none" strike="noStrike" kern="1200" cap="none" spc="0" normalizeH="0" baseline="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10242" name="Picture 2" descr="\\504roomteacher\공용폴더\03.팀프로젝트(3차)\C팀(주은아,정도희,김경현)\02.요구분석\유스케이스\유스케이스v_2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01" y="1256311"/>
            <a:ext cx="8291998" cy="55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2"/>
          <p:cNvSpPr/>
          <p:nvPr/>
        </p:nvSpPr>
        <p:spPr>
          <a:xfrm>
            <a:off x="403770" y="292538"/>
            <a:ext cx="7854109" cy="646331"/>
          </a:xfrm>
          <a:prstGeom prst="rect">
            <a:avLst/>
          </a:prstGeom>
          <a:solidFill>
            <a:srgbClr val="F2E0CA"/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latin typeface="맑은 고딕" pitchFamily="50" charset="-127"/>
                <a:ea typeface="맑은 고딕" pitchFamily="50" charset="-127"/>
                <a:cs typeface="Pattaya"/>
              </a:rPr>
              <a:t>클래스 다이어그램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  <a:cs typeface="Pattaya"/>
              </a:rPr>
              <a:t>(1/2) – BEANS, Servlet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  <a:cs typeface="Pattaya"/>
              </a:rPr>
              <a:t>방식</a:t>
            </a:r>
            <a:endParaRPr lang="en-US" altLang="ko-KR" sz="3600" dirty="0">
              <a:latin typeface="맑은 고딕" pitchFamily="50" charset="-127"/>
              <a:ea typeface="맑은 고딕" pitchFamily="50" charset="-127"/>
              <a:cs typeface="Pattay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B893A3C-89F0-49F7-A555-DEC1CAEA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74" y="1142999"/>
            <a:ext cx="8296424" cy="56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1575</Words>
  <Application>Microsoft Office PowerPoint</Application>
  <PresentationFormat>사용자 지정</PresentationFormat>
  <Paragraphs>523</Paragraphs>
  <Slides>45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사용자</cp:lastModifiedBy>
  <cp:revision>355</cp:revision>
  <dcterms:created xsi:type="dcterms:W3CDTF">2020-05-03T01:37:17Z</dcterms:created>
  <dcterms:modified xsi:type="dcterms:W3CDTF">2020-07-28T06:42:14Z</dcterms:modified>
</cp:coreProperties>
</file>